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Lst>
  <p:sldSz cx="18288000" cy="10287000"/>
  <p:notesSz cx="6858000" cy="9144000"/>
  <p:embeddedFontLst>
    <p:embeddedFont>
      <p:font typeface="Aileron Regular" charset="1" panose="00000500000000000000"/>
      <p:regular r:id="rId6"/>
    </p:embeddedFont>
    <p:embeddedFont>
      <p:font typeface="Aileron Regular Bold" charset="1" panose="00000800000000000000"/>
      <p:regular r:id="rId7"/>
    </p:embeddedFont>
    <p:embeddedFont>
      <p:font typeface="Aileron Regular Italics" charset="1" panose="00000500000000000000"/>
      <p:regular r:id="rId8"/>
    </p:embeddedFont>
    <p:embeddedFont>
      <p:font typeface="Aileron Regular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Gidole" charset="1" panose="02000503000000000000"/>
      <p:regular r:id="rId14"/>
    </p:embeddedFont>
    <p:embeddedFont>
      <p:font typeface="League Spartan" charset="1" panose="000008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885920"/>
            <a:ext cx="13304554" cy="17263903"/>
            <a:chOff x="0" y="0"/>
            <a:chExt cx="17739405" cy="23018538"/>
          </a:xfrm>
        </p:grpSpPr>
        <p:sp>
          <p:nvSpPr>
            <p:cNvPr name="AutoShape 3" id="3"/>
            <p:cNvSpPr/>
            <p:nvPr/>
          </p:nvSpPr>
          <p:spPr>
            <a:xfrm rot="0">
              <a:off x="0" y="7847894"/>
              <a:ext cx="14250739" cy="13716000"/>
            </a:xfrm>
            <a:prstGeom prst="rect">
              <a:avLst/>
            </a:prstGeom>
            <a:solidFill>
              <a:srgbClr val="1C2529"/>
            </a:solidFill>
          </p:spPr>
        </p:sp>
        <p:sp>
          <p:nvSpPr>
            <p:cNvPr name="AutoShape 4" id="4"/>
            <p:cNvSpPr/>
            <p:nvPr/>
          </p:nvSpPr>
          <p:spPr>
            <a:xfrm rot="-782927">
              <a:off x="9329737" y="387414"/>
              <a:ext cx="5975721" cy="22243709"/>
            </a:xfrm>
            <a:prstGeom prst="rect">
              <a:avLst/>
            </a:prstGeom>
            <a:solidFill>
              <a:srgbClr val="393536"/>
            </a:solidFill>
          </p:spPr>
        </p:sp>
      </p:grpSp>
      <p:pic>
        <p:nvPicPr>
          <p:cNvPr name="Picture 5" id="5"/>
          <p:cNvPicPr>
            <a:picLocks noChangeAspect="true"/>
          </p:cNvPicPr>
          <p:nvPr/>
        </p:nvPicPr>
        <p:blipFill>
          <a:blip r:embed="rId2"/>
          <a:srcRect l="10669" t="0" r="15107" b="0"/>
          <a:stretch>
            <a:fillRect/>
          </a:stretch>
        </p:blipFill>
        <p:spPr>
          <a:xfrm flipH="false" flipV="false" rot="-809704">
            <a:off x="12412071" y="-1784025"/>
            <a:ext cx="13129499" cy="11792847"/>
          </a:xfrm>
          <a:prstGeom prst="rect">
            <a:avLst/>
          </a:prstGeom>
        </p:spPr>
      </p:pic>
      <p:grpSp>
        <p:nvGrpSpPr>
          <p:cNvPr name="Group 6" id="6"/>
          <p:cNvGrpSpPr/>
          <p:nvPr/>
        </p:nvGrpSpPr>
        <p:grpSpPr>
          <a:xfrm rot="0">
            <a:off x="1028700" y="5461125"/>
            <a:ext cx="9659354" cy="3797175"/>
            <a:chOff x="0" y="0"/>
            <a:chExt cx="12879139" cy="5062900"/>
          </a:xfrm>
        </p:grpSpPr>
        <p:sp>
          <p:nvSpPr>
            <p:cNvPr name="TextBox 7" id="7"/>
            <p:cNvSpPr txBox="true"/>
            <p:nvPr/>
          </p:nvSpPr>
          <p:spPr>
            <a:xfrm rot="0">
              <a:off x="0" y="95250"/>
              <a:ext cx="12879139" cy="3994150"/>
            </a:xfrm>
            <a:prstGeom prst="rect">
              <a:avLst/>
            </a:prstGeom>
          </p:spPr>
          <p:txBody>
            <a:bodyPr anchor="t" rtlCol="false" tIns="0" lIns="0" bIns="0" rIns="0">
              <a:spAutoFit/>
            </a:bodyPr>
            <a:lstStyle/>
            <a:p>
              <a:pPr>
                <a:lnSpc>
                  <a:spcPts val="11550"/>
                </a:lnSpc>
              </a:pPr>
              <a:r>
                <a:rPr lang="en-US" sz="10500" spc="262">
                  <a:solidFill>
                    <a:srgbClr val="EDEDED"/>
                  </a:solidFill>
                  <a:latin typeface="League Spartan"/>
                </a:rPr>
                <a:t>HOUSE PRICE PREDICTION</a:t>
              </a:r>
            </a:p>
          </p:txBody>
        </p:sp>
        <p:sp>
          <p:nvSpPr>
            <p:cNvPr name="TextBox 8" id="8"/>
            <p:cNvSpPr txBox="true"/>
            <p:nvPr/>
          </p:nvSpPr>
          <p:spPr>
            <a:xfrm rot="0">
              <a:off x="0" y="4323760"/>
              <a:ext cx="12874174" cy="739140"/>
            </a:xfrm>
            <a:prstGeom prst="rect">
              <a:avLst/>
            </a:prstGeom>
          </p:spPr>
          <p:txBody>
            <a:bodyPr anchor="t" rtlCol="false" tIns="0" lIns="0" bIns="0" rIns="0">
              <a:spAutoFit/>
            </a:bodyPr>
            <a:lstStyle/>
            <a:p>
              <a:pPr>
                <a:lnSpc>
                  <a:spcPts val="4620"/>
                </a:lnSpc>
              </a:pPr>
              <a:r>
                <a:rPr lang="en-US" sz="3300" spc="198">
                  <a:solidFill>
                    <a:srgbClr val="E6DCCA"/>
                  </a:solidFill>
                  <a:latin typeface="Gidole"/>
                </a:rPr>
                <a:t>Using Machine Learning</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A2A2A"/>
        </a:solidFill>
      </p:bgPr>
    </p:bg>
    <p:spTree>
      <p:nvGrpSpPr>
        <p:cNvPr id="1" name=""/>
        <p:cNvGrpSpPr/>
        <p:nvPr/>
      </p:nvGrpSpPr>
      <p:grpSpPr>
        <a:xfrm>
          <a:off x="0" y="0"/>
          <a:ext cx="0" cy="0"/>
          <a:chOff x="0" y="0"/>
          <a:chExt cx="0" cy="0"/>
        </a:xfrm>
      </p:grpSpPr>
      <p:sp>
        <p:nvSpPr>
          <p:cNvPr name="TextBox 2" id="2"/>
          <p:cNvSpPr txBox="true"/>
          <p:nvPr/>
        </p:nvSpPr>
        <p:spPr>
          <a:xfrm rot="0">
            <a:off x="1368218" y="2583072"/>
            <a:ext cx="14645832" cy="6675228"/>
          </a:xfrm>
          <a:prstGeom prst="rect">
            <a:avLst/>
          </a:prstGeom>
        </p:spPr>
        <p:txBody>
          <a:bodyPr anchor="t" rtlCol="false" tIns="0" lIns="0" bIns="0" rIns="0">
            <a:spAutoFit/>
          </a:bodyPr>
          <a:lstStyle/>
          <a:p>
            <a:pPr marL="678250" indent="-339125" lvl="1">
              <a:lnSpc>
                <a:spcPts val="4083"/>
              </a:lnSpc>
              <a:buFont typeface="Arial"/>
              <a:buChar char="•"/>
            </a:pPr>
            <a:r>
              <a:rPr lang="en-US" sz="3141">
                <a:solidFill>
                  <a:srgbClr val="EDEDED"/>
                </a:solidFill>
                <a:latin typeface="Aileron Regular"/>
              </a:rPr>
              <a:t>Creation and modification of t</a:t>
            </a:r>
            <a:r>
              <a:rPr lang="en-US" sz="3141">
                <a:solidFill>
                  <a:srgbClr val="EDEDED"/>
                </a:solidFill>
                <a:latin typeface="Aileron Regular"/>
              </a:rPr>
              <a:t>he feature matrix data,Feature Engineering is quite important and quite a cyclic process, we want to input a feature matrix that will help teach a model something useful.</a:t>
            </a:r>
          </a:p>
          <a:p>
            <a:pPr marL="678250" indent="-339125" lvl="1">
              <a:lnSpc>
                <a:spcPts val="4083"/>
              </a:lnSpc>
              <a:buFont typeface="Arial"/>
              <a:buChar char="•"/>
            </a:pPr>
            <a:r>
              <a:rPr lang="en-US" sz="3141">
                <a:solidFill>
                  <a:srgbClr val="EDEDED"/>
                </a:solidFill>
                <a:latin typeface="Aileron Regular"/>
              </a:rPr>
              <a:t>We want to make sure we feed the model data that is most relevant to the prediction of a target variable, perhaps as less overlapping as possible as well.</a:t>
            </a:r>
          </a:p>
          <a:p>
            <a:pPr marL="678250" indent="-339125" lvl="1">
              <a:lnSpc>
                <a:spcPts val="4083"/>
              </a:lnSpc>
              <a:buFont typeface="Arial"/>
              <a:buChar char="•"/>
            </a:pPr>
            <a:r>
              <a:rPr lang="en-US" sz="3141">
                <a:solidFill>
                  <a:srgbClr val="EDEDED"/>
                </a:solidFill>
                <a:latin typeface="Aileron Regular"/>
              </a:rPr>
              <a:t>Features with very high correlation teach a model similar things, multiple times, maybe consider combing them and dropping the others.</a:t>
            </a:r>
          </a:p>
          <a:p>
            <a:pPr marL="678250" indent="-339125" lvl="1">
              <a:lnSpc>
                <a:spcPts val="4083"/>
              </a:lnSpc>
              <a:buFont typeface="Arial"/>
              <a:buChar char="•"/>
            </a:pPr>
            <a:r>
              <a:rPr lang="en-US" sz="3141">
                <a:solidFill>
                  <a:srgbClr val="EDEDED"/>
                </a:solidFill>
                <a:latin typeface="Aileron Regular"/>
              </a:rPr>
              <a:t> we will create new feature that is "rooms_per_household","bedrooms_per_room", "population_per_household" as </a:t>
            </a:r>
          </a:p>
          <a:p>
            <a:pPr marL="678250" indent="-339125" lvl="1">
              <a:lnSpc>
                <a:spcPts val="4083"/>
              </a:lnSpc>
              <a:buFont typeface="Arial"/>
              <a:buChar char="•"/>
            </a:pPr>
            <a:r>
              <a:rPr lang="en-US" sz="3141">
                <a:solidFill>
                  <a:srgbClr val="EDEDED"/>
                </a:solidFill>
                <a:latin typeface="Aileron Regular"/>
              </a:rPr>
              <a:t>The new bedrooms_per_room attribute is much more correlated with the median house value than the total number of rooms or bedrooms</a:t>
            </a:r>
          </a:p>
          <a:p>
            <a:pPr>
              <a:lnSpc>
                <a:spcPts val="4083"/>
              </a:lnSpc>
            </a:pP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864437" y="6493518"/>
            <a:ext cx="5856763" cy="4114800"/>
          </a:xfrm>
          <a:prstGeom prst="rect">
            <a:avLst/>
          </a:prstGeom>
        </p:spPr>
      </p:pic>
      <p:sp>
        <p:nvSpPr>
          <p:cNvPr name="TextBox 4" id="4"/>
          <p:cNvSpPr txBox="true"/>
          <p:nvPr/>
        </p:nvSpPr>
        <p:spPr>
          <a:xfrm rot="0">
            <a:off x="1368218" y="772343"/>
            <a:ext cx="10496219" cy="1152525"/>
          </a:xfrm>
          <a:prstGeom prst="rect">
            <a:avLst/>
          </a:prstGeom>
        </p:spPr>
        <p:txBody>
          <a:bodyPr anchor="t" rtlCol="false" tIns="0" lIns="0" bIns="0" rIns="0">
            <a:spAutoFit/>
          </a:bodyPr>
          <a:lstStyle/>
          <a:p>
            <a:pPr>
              <a:lnSpc>
                <a:spcPts val="9000"/>
              </a:lnSpc>
            </a:pPr>
            <a:r>
              <a:rPr lang="en-US" sz="7500">
                <a:solidFill>
                  <a:srgbClr val="EDEDED"/>
                </a:solidFill>
                <a:latin typeface="Aileron Regular Bold"/>
              </a:rPr>
              <a:t>Feature Engineering</a:t>
            </a:r>
          </a:p>
        </p:txBody>
      </p:sp>
      <p:pic>
        <p:nvPicPr>
          <p:cNvPr name="Picture 5" id="5"/>
          <p:cNvPicPr>
            <a:picLocks noChangeAspect="true"/>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385425">
            <a:off x="-3533791" y="-5490095"/>
            <a:ext cx="8229600" cy="8229600"/>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2816165" y="4094684"/>
            <a:ext cx="11953599" cy="5163616"/>
            <a:chOff x="0" y="0"/>
            <a:chExt cx="15938132" cy="6884822"/>
          </a:xfrm>
        </p:grpSpPr>
        <p:sp>
          <p:nvSpPr>
            <p:cNvPr name="TextBox 3" id="3"/>
            <p:cNvSpPr txBox="true"/>
            <p:nvPr/>
          </p:nvSpPr>
          <p:spPr>
            <a:xfrm rot="0">
              <a:off x="7418376" y="-57150"/>
              <a:ext cx="2436380" cy="527740"/>
            </a:xfrm>
            <a:prstGeom prst="rect">
              <a:avLst/>
            </a:prstGeom>
          </p:spPr>
          <p:txBody>
            <a:bodyPr anchor="t" rtlCol="false" tIns="0" lIns="0" bIns="0" rIns="0">
              <a:spAutoFit/>
            </a:bodyPr>
            <a:lstStyle/>
            <a:p>
              <a:pPr algn="l">
                <a:lnSpc>
                  <a:spcPts val="3311"/>
                </a:lnSpc>
              </a:pPr>
              <a:r>
                <a:rPr lang="en-US" sz="2365">
                  <a:solidFill>
                    <a:srgbClr val="EDEDED"/>
                  </a:solidFill>
                  <a:latin typeface="Aileron Regular"/>
                </a:rPr>
                <a:t> RMSE Values</a:t>
              </a:r>
            </a:p>
          </p:txBody>
        </p:sp>
        <p:grpSp>
          <p:nvGrpSpPr>
            <p:cNvPr name="Group 4" id="4"/>
            <p:cNvGrpSpPr>
              <a:grpSpLocks noChangeAspect="true"/>
            </p:cNvGrpSpPr>
            <p:nvPr/>
          </p:nvGrpSpPr>
          <p:grpSpPr>
            <a:xfrm rot="0">
              <a:off x="7017875" y="135170"/>
              <a:ext cx="200250" cy="200250"/>
              <a:chOff x="4172535" y="-560070"/>
              <a:chExt cx="152400" cy="152400"/>
            </a:xfrm>
          </p:grpSpPr>
          <p:sp>
            <p:nvSpPr>
              <p:cNvPr name="Freeform 5" id="5"/>
              <p:cNvSpPr/>
              <p:nvPr/>
            </p:nvSpPr>
            <p:spPr>
              <a:xfrm>
                <a:off x="4172535" y="-560070"/>
                <a:ext cx="152400" cy="152400"/>
              </a:xfrm>
              <a:custGeom>
                <a:avLst/>
                <a:gdLst/>
                <a:ahLst/>
                <a:cxnLst/>
                <a:rect r="r" b="b" t="t" l="l"/>
                <a:pathLst>
                  <a:path h="152400" w="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EDEDED"/>
              </a:solidFill>
            </p:spPr>
          </p:sp>
        </p:grpSp>
        <p:sp>
          <p:nvSpPr>
            <p:cNvPr name="TextBox 6" id="6"/>
            <p:cNvSpPr txBox="true"/>
            <p:nvPr/>
          </p:nvSpPr>
          <p:spPr>
            <a:xfrm rot="0">
              <a:off x="1725264" y="6357082"/>
              <a:ext cx="3220695" cy="527740"/>
            </a:xfrm>
            <a:prstGeom prst="rect">
              <a:avLst/>
            </a:prstGeom>
          </p:spPr>
          <p:txBody>
            <a:bodyPr anchor="t" rtlCol="false" tIns="0" lIns="0" bIns="0" rIns="0">
              <a:spAutoFit/>
            </a:bodyPr>
            <a:lstStyle/>
            <a:p>
              <a:pPr algn="ctr">
                <a:lnSpc>
                  <a:spcPts val="3311"/>
                </a:lnSpc>
              </a:pPr>
              <a:r>
                <a:rPr lang="en-US" sz="2365">
                  <a:solidFill>
                    <a:srgbClr val="EDEDED"/>
                  </a:solidFill>
                  <a:latin typeface="Aileron Regular"/>
                </a:rPr>
                <a:t>Linear Regression</a:t>
              </a:r>
            </a:p>
          </p:txBody>
        </p:sp>
        <p:sp>
          <p:nvSpPr>
            <p:cNvPr name="TextBox 7" id="7"/>
            <p:cNvSpPr txBox="true"/>
            <p:nvPr/>
          </p:nvSpPr>
          <p:spPr>
            <a:xfrm rot="0">
              <a:off x="5701454" y="6357082"/>
              <a:ext cx="2469756" cy="527740"/>
            </a:xfrm>
            <a:prstGeom prst="rect">
              <a:avLst/>
            </a:prstGeom>
          </p:spPr>
          <p:txBody>
            <a:bodyPr anchor="t" rtlCol="false" tIns="0" lIns="0" bIns="0" rIns="0">
              <a:spAutoFit/>
            </a:bodyPr>
            <a:lstStyle/>
            <a:p>
              <a:pPr algn="ctr">
                <a:lnSpc>
                  <a:spcPts val="3311"/>
                </a:lnSpc>
              </a:pPr>
              <a:r>
                <a:rPr lang="en-US" sz="2365">
                  <a:solidFill>
                    <a:srgbClr val="EDEDED"/>
                  </a:solidFill>
                  <a:latin typeface="Aileron Regular"/>
                </a:rPr>
                <a:t>Decision Tree</a:t>
              </a:r>
            </a:p>
          </p:txBody>
        </p:sp>
        <p:sp>
          <p:nvSpPr>
            <p:cNvPr name="TextBox 8" id="8"/>
            <p:cNvSpPr txBox="true"/>
            <p:nvPr/>
          </p:nvSpPr>
          <p:spPr>
            <a:xfrm rot="0">
              <a:off x="9160330" y="6357082"/>
              <a:ext cx="2753444" cy="527740"/>
            </a:xfrm>
            <a:prstGeom prst="rect">
              <a:avLst/>
            </a:prstGeom>
          </p:spPr>
          <p:txBody>
            <a:bodyPr anchor="t" rtlCol="false" tIns="0" lIns="0" bIns="0" rIns="0">
              <a:spAutoFit/>
            </a:bodyPr>
            <a:lstStyle/>
            <a:p>
              <a:pPr algn="ctr">
                <a:lnSpc>
                  <a:spcPts val="3311"/>
                </a:lnSpc>
              </a:pPr>
              <a:r>
                <a:rPr lang="en-US" sz="2365">
                  <a:solidFill>
                    <a:srgbClr val="EDEDED"/>
                  </a:solidFill>
                  <a:latin typeface="Aileron Regular"/>
                </a:rPr>
                <a:t>Random Forest</a:t>
              </a:r>
            </a:p>
          </p:txBody>
        </p:sp>
        <p:sp>
          <p:nvSpPr>
            <p:cNvPr name="TextBox 9" id="9"/>
            <p:cNvSpPr txBox="true"/>
            <p:nvPr/>
          </p:nvSpPr>
          <p:spPr>
            <a:xfrm rot="0">
              <a:off x="13353458" y="6357082"/>
              <a:ext cx="1568629" cy="527740"/>
            </a:xfrm>
            <a:prstGeom prst="rect">
              <a:avLst/>
            </a:prstGeom>
          </p:spPr>
          <p:txBody>
            <a:bodyPr anchor="t" rtlCol="false" tIns="0" lIns="0" bIns="0" rIns="0">
              <a:spAutoFit/>
            </a:bodyPr>
            <a:lstStyle/>
            <a:p>
              <a:pPr algn="ctr">
                <a:lnSpc>
                  <a:spcPts val="3311"/>
                </a:lnSpc>
              </a:pPr>
              <a:r>
                <a:rPr lang="en-US" sz="2365">
                  <a:solidFill>
                    <a:srgbClr val="EDEDED"/>
                  </a:solidFill>
                  <a:latin typeface="Aileron Regular"/>
                </a:rPr>
                <a:t>XGBoost</a:t>
              </a:r>
            </a:p>
          </p:txBody>
        </p:sp>
        <p:grpSp>
          <p:nvGrpSpPr>
            <p:cNvPr name="Group 10" id="10"/>
            <p:cNvGrpSpPr>
              <a:grpSpLocks noChangeAspect="true"/>
            </p:cNvGrpSpPr>
            <p:nvPr/>
          </p:nvGrpSpPr>
          <p:grpSpPr>
            <a:xfrm rot="0">
              <a:off x="1535251" y="871090"/>
              <a:ext cx="14402881" cy="5342894"/>
              <a:chOff x="0" y="0"/>
              <a:chExt cx="10961269" cy="4066193"/>
            </a:xfrm>
          </p:grpSpPr>
          <p:sp>
            <p:nvSpPr>
              <p:cNvPr name="Freeform 11" id="11"/>
              <p:cNvSpPr/>
              <p:nvPr/>
            </p:nvSpPr>
            <p:spPr>
              <a:xfrm>
                <a:off x="0" y="-6350"/>
                <a:ext cx="10961270" cy="12700"/>
              </a:xfrm>
              <a:custGeom>
                <a:avLst/>
                <a:gdLst/>
                <a:ahLst/>
                <a:cxnLst/>
                <a:rect r="r" b="b" t="t" l="l"/>
                <a:pathLst>
                  <a:path h="12700" w="10961270">
                    <a:moveTo>
                      <a:pt x="0" y="0"/>
                    </a:moveTo>
                    <a:lnTo>
                      <a:pt x="10961270" y="0"/>
                    </a:lnTo>
                    <a:lnTo>
                      <a:pt x="10961270" y="12700"/>
                    </a:lnTo>
                    <a:lnTo>
                      <a:pt x="0" y="12700"/>
                    </a:lnTo>
                    <a:close/>
                  </a:path>
                </a:pathLst>
              </a:custGeom>
              <a:solidFill>
                <a:srgbClr val="EDEDED">
                  <a:alpha val="24706"/>
                </a:srgbClr>
              </a:solidFill>
            </p:spPr>
          </p:sp>
          <p:sp>
            <p:nvSpPr>
              <p:cNvPr name="Freeform 12" id="12"/>
              <p:cNvSpPr/>
              <p:nvPr/>
            </p:nvSpPr>
            <p:spPr>
              <a:xfrm>
                <a:off x="0" y="1010198"/>
                <a:ext cx="10961270" cy="12700"/>
              </a:xfrm>
              <a:custGeom>
                <a:avLst/>
                <a:gdLst/>
                <a:ahLst/>
                <a:cxnLst/>
                <a:rect r="r" b="b" t="t" l="l"/>
                <a:pathLst>
                  <a:path h="12700" w="10961270">
                    <a:moveTo>
                      <a:pt x="0" y="0"/>
                    </a:moveTo>
                    <a:lnTo>
                      <a:pt x="10961270" y="0"/>
                    </a:lnTo>
                    <a:lnTo>
                      <a:pt x="10961270" y="12700"/>
                    </a:lnTo>
                    <a:lnTo>
                      <a:pt x="0" y="12700"/>
                    </a:lnTo>
                    <a:close/>
                  </a:path>
                </a:pathLst>
              </a:custGeom>
              <a:solidFill>
                <a:srgbClr val="EDEDED">
                  <a:alpha val="24706"/>
                </a:srgbClr>
              </a:solidFill>
            </p:spPr>
          </p:sp>
          <p:sp>
            <p:nvSpPr>
              <p:cNvPr name="Freeform 13" id="13"/>
              <p:cNvSpPr/>
              <p:nvPr/>
            </p:nvSpPr>
            <p:spPr>
              <a:xfrm>
                <a:off x="0" y="2026747"/>
                <a:ext cx="10961270" cy="12700"/>
              </a:xfrm>
              <a:custGeom>
                <a:avLst/>
                <a:gdLst/>
                <a:ahLst/>
                <a:cxnLst/>
                <a:rect r="r" b="b" t="t" l="l"/>
                <a:pathLst>
                  <a:path h="12700" w="10961270">
                    <a:moveTo>
                      <a:pt x="0" y="0"/>
                    </a:moveTo>
                    <a:lnTo>
                      <a:pt x="10961270" y="0"/>
                    </a:lnTo>
                    <a:lnTo>
                      <a:pt x="10961270" y="12700"/>
                    </a:lnTo>
                    <a:lnTo>
                      <a:pt x="0" y="12700"/>
                    </a:lnTo>
                    <a:close/>
                  </a:path>
                </a:pathLst>
              </a:custGeom>
              <a:solidFill>
                <a:srgbClr val="EDEDED">
                  <a:alpha val="24706"/>
                </a:srgbClr>
              </a:solidFill>
            </p:spPr>
          </p:sp>
          <p:sp>
            <p:nvSpPr>
              <p:cNvPr name="Freeform 14" id="14"/>
              <p:cNvSpPr/>
              <p:nvPr/>
            </p:nvSpPr>
            <p:spPr>
              <a:xfrm>
                <a:off x="0" y="3043295"/>
                <a:ext cx="10961270" cy="12700"/>
              </a:xfrm>
              <a:custGeom>
                <a:avLst/>
                <a:gdLst/>
                <a:ahLst/>
                <a:cxnLst/>
                <a:rect r="r" b="b" t="t" l="l"/>
                <a:pathLst>
                  <a:path h="12700" w="10961270">
                    <a:moveTo>
                      <a:pt x="0" y="0"/>
                    </a:moveTo>
                    <a:lnTo>
                      <a:pt x="10961270" y="0"/>
                    </a:lnTo>
                    <a:lnTo>
                      <a:pt x="10961270" y="12700"/>
                    </a:lnTo>
                    <a:lnTo>
                      <a:pt x="0" y="12700"/>
                    </a:lnTo>
                    <a:close/>
                  </a:path>
                </a:pathLst>
              </a:custGeom>
              <a:solidFill>
                <a:srgbClr val="EDEDED">
                  <a:alpha val="24706"/>
                </a:srgbClr>
              </a:solidFill>
            </p:spPr>
          </p:sp>
          <p:sp>
            <p:nvSpPr>
              <p:cNvPr name="Freeform 15" id="15"/>
              <p:cNvSpPr/>
              <p:nvPr/>
            </p:nvSpPr>
            <p:spPr>
              <a:xfrm>
                <a:off x="0" y="4059843"/>
                <a:ext cx="10961270" cy="12700"/>
              </a:xfrm>
              <a:custGeom>
                <a:avLst/>
                <a:gdLst/>
                <a:ahLst/>
                <a:cxnLst/>
                <a:rect r="r" b="b" t="t" l="l"/>
                <a:pathLst>
                  <a:path h="12700" w="10961270">
                    <a:moveTo>
                      <a:pt x="0" y="0"/>
                    </a:moveTo>
                    <a:lnTo>
                      <a:pt x="10961270" y="0"/>
                    </a:lnTo>
                    <a:lnTo>
                      <a:pt x="10961270" y="12700"/>
                    </a:lnTo>
                    <a:lnTo>
                      <a:pt x="0" y="12700"/>
                    </a:lnTo>
                    <a:close/>
                  </a:path>
                </a:pathLst>
              </a:custGeom>
              <a:solidFill>
                <a:srgbClr val="EDEDED">
                  <a:alpha val="60000"/>
                </a:srgbClr>
              </a:solidFill>
            </p:spPr>
          </p:sp>
        </p:grpSp>
        <p:sp>
          <p:nvSpPr>
            <p:cNvPr name="TextBox 16" id="16"/>
            <p:cNvSpPr txBox="true"/>
            <p:nvPr/>
          </p:nvSpPr>
          <p:spPr>
            <a:xfrm rot="0">
              <a:off x="0" y="578646"/>
              <a:ext cx="1335003" cy="527740"/>
            </a:xfrm>
            <a:prstGeom prst="rect">
              <a:avLst/>
            </a:prstGeom>
          </p:spPr>
          <p:txBody>
            <a:bodyPr anchor="t" rtlCol="false" tIns="0" lIns="0" bIns="0" rIns="0">
              <a:spAutoFit/>
            </a:bodyPr>
            <a:lstStyle/>
            <a:p>
              <a:pPr algn="r">
                <a:lnSpc>
                  <a:spcPts val="3311"/>
                </a:lnSpc>
              </a:pPr>
              <a:r>
                <a:rPr lang="en-US" sz="2365">
                  <a:solidFill>
                    <a:srgbClr val="EDEDED"/>
                  </a:solidFill>
                  <a:latin typeface="Aileron Regular"/>
                </a:rPr>
                <a:t>80,000 </a:t>
              </a:r>
            </a:p>
          </p:txBody>
        </p:sp>
        <p:sp>
          <p:nvSpPr>
            <p:cNvPr name="TextBox 17" id="17"/>
            <p:cNvSpPr txBox="true"/>
            <p:nvPr/>
          </p:nvSpPr>
          <p:spPr>
            <a:xfrm rot="0">
              <a:off x="0" y="1914369"/>
              <a:ext cx="1335003" cy="527740"/>
            </a:xfrm>
            <a:prstGeom prst="rect">
              <a:avLst/>
            </a:prstGeom>
          </p:spPr>
          <p:txBody>
            <a:bodyPr anchor="t" rtlCol="false" tIns="0" lIns="0" bIns="0" rIns="0">
              <a:spAutoFit/>
            </a:bodyPr>
            <a:lstStyle/>
            <a:p>
              <a:pPr algn="r">
                <a:lnSpc>
                  <a:spcPts val="3311"/>
                </a:lnSpc>
              </a:pPr>
              <a:r>
                <a:rPr lang="en-US" sz="2365">
                  <a:solidFill>
                    <a:srgbClr val="EDEDED"/>
                  </a:solidFill>
                  <a:latin typeface="Aileron Regular"/>
                </a:rPr>
                <a:t>60,000 </a:t>
              </a:r>
            </a:p>
          </p:txBody>
        </p:sp>
        <p:sp>
          <p:nvSpPr>
            <p:cNvPr name="TextBox 18" id="18"/>
            <p:cNvSpPr txBox="true"/>
            <p:nvPr/>
          </p:nvSpPr>
          <p:spPr>
            <a:xfrm rot="0">
              <a:off x="0" y="3250093"/>
              <a:ext cx="1335003" cy="527740"/>
            </a:xfrm>
            <a:prstGeom prst="rect">
              <a:avLst/>
            </a:prstGeom>
          </p:spPr>
          <p:txBody>
            <a:bodyPr anchor="t" rtlCol="false" tIns="0" lIns="0" bIns="0" rIns="0">
              <a:spAutoFit/>
            </a:bodyPr>
            <a:lstStyle/>
            <a:p>
              <a:pPr algn="r">
                <a:lnSpc>
                  <a:spcPts val="3311"/>
                </a:lnSpc>
              </a:pPr>
              <a:r>
                <a:rPr lang="en-US" sz="2365">
                  <a:solidFill>
                    <a:srgbClr val="EDEDED"/>
                  </a:solidFill>
                  <a:latin typeface="Aileron Regular"/>
                </a:rPr>
                <a:t>40,000 </a:t>
              </a:r>
            </a:p>
          </p:txBody>
        </p:sp>
        <p:sp>
          <p:nvSpPr>
            <p:cNvPr name="TextBox 19" id="19"/>
            <p:cNvSpPr txBox="true"/>
            <p:nvPr/>
          </p:nvSpPr>
          <p:spPr>
            <a:xfrm rot="0">
              <a:off x="0" y="4585816"/>
              <a:ext cx="1335003" cy="527740"/>
            </a:xfrm>
            <a:prstGeom prst="rect">
              <a:avLst/>
            </a:prstGeom>
          </p:spPr>
          <p:txBody>
            <a:bodyPr anchor="t" rtlCol="false" tIns="0" lIns="0" bIns="0" rIns="0">
              <a:spAutoFit/>
            </a:bodyPr>
            <a:lstStyle/>
            <a:p>
              <a:pPr algn="r">
                <a:lnSpc>
                  <a:spcPts val="3311"/>
                </a:lnSpc>
              </a:pPr>
              <a:r>
                <a:rPr lang="en-US" sz="2365">
                  <a:solidFill>
                    <a:srgbClr val="EDEDED"/>
                  </a:solidFill>
                  <a:latin typeface="Aileron Regular"/>
                </a:rPr>
                <a:t>20,000 </a:t>
              </a:r>
            </a:p>
          </p:txBody>
        </p:sp>
        <p:sp>
          <p:nvSpPr>
            <p:cNvPr name="TextBox 20" id="20"/>
            <p:cNvSpPr txBox="true"/>
            <p:nvPr/>
          </p:nvSpPr>
          <p:spPr>
            <a:xfrm rot="0">
              <a:off x="1017940" y="5921540"/>
              <a:ext cx="317063" cy="527740"/>
            </a:xfrm>
            <a:prstGeom prst="rect">
              <a:avLst/>
            </a:prstGeom>
          </p:spPr>
          <p:txBody>
            <a:bodyPr anchor="t" rtlCol="false" tIns="0" lIns="0" bIns="0" rIns="0">
              <a:spAutoFit/>
            </a:bodyPr>
            <a:lstStyle/>
            <a:p>
              <a:pPr algn="r">
                <a:lnSpc>
                  <a:spcPts val="3311"/>
                </a:lnSpc>
              </a:pPr>
              <a:r>
                <a:rPr lang="en-US" sz="2365">
                  <a:solidFill>
                    <a:srgbClr val="EDEDED"/>
                  </a:solidFill>
                  <a:latin typeface="Aileron Regular"/>
                </a:rPr>
                <a:t>0 </a:t>
              </a:r>
            </a:p>
          </p:txBody>
        </p:sp>
        <p:grpSp>
          <p:nvGrpSpPr>
            <p:cNvPr name="Group 21" id="21"/>
            <p:cNvGrpSpPr>
              <a:grpSpLocks noChangeAspect="true"/>
            </p:cNvGrpSpPr>
            <p:nvPr/>
          </p:nvGrpSpPr>
          <p:grpSpPr>
            <a:xfrm rot="0">
              <a:off x="3252173" y="1054797"/>
              <a:ext cx="10969036" cy="1569385"/>
              <a:chOff x="1306659" y="139810"/>
              <a:chExt cx="8347952" cy="1194376"/>
            </a:xfrm>
          </p:grpSpPr>
          <p:sp>
            <p:nvSpPr>
              <p:cNvPr name="Freeform 22" id="22"/>
              <p:cNvSpPr/>
              <p:nvPr/>
            </p:nvSpPr>
            <p:spPr>
              <a:xfrm>
                <a:off x="1306659" y="140093"/>
                <a:ext cx="2834266" cy="500341"/>
              </a:xfrm>
              <a:custGeom>
                <a:avLst/>
                <a:gdLst/>
                <a:ahLst/>
                <a:cxnLst/>
                <a:rect r="r" b="b" t="t" l="l"/>
                <a:pathLst>
                  <a:path h="500341" w="2834266">
                    <a:moveTo>
                      <a:pt x="127000" y="63217"/>
                    </a:moveTo>
                    <a:cubicBezTo>
                      <a:pt x="126843" y="28257"/>
                      <a:pt x="98459" y="0"/>
                      <a:pt x="63500" y="0"/>
                    </a:cubicBezTo>
                    <a:cubicBezTo>
                      <a:pt x="28540" y="0"/>
                      <a:pt x="156" y="28257"/>
                      <a:pt x="0" y="63217"/>
                    </a:cubicBezTo>
                    <a:cubicBezTo>
                      <a:pt x="156" y="98176"/>
                      <a:pt x="28540" y="126433"/>
                      <a:pt x="63500" y="126433"/>
                    </a:cubicBezTo>
                    <a:cubicBezTo>
                      <a:pt x="98459" y="126433"/>
                      <a:pt x="126843" y="98176"/>
                      <a:pt x="127000" y="63217"/>
                    </a:cubicBezTo>
                    <a:close/>
                    <a:moveTo>
                      <a:pt x="67694" y="34951"/>
                    </a:moveTo>
                    <a:cubicBezTo>
                      <a:pt x="52122" y="32712"/>
                      <a:pt x="37669" y="43480"/>
                      <a:pt x="35360" y="59041"/>
                    </a:cubicBezTo>
                    <a:cubicBezTo>
                      <a:pt x="33051" y="74603"/>
                      <a:pt x="43755" y="89104"/>
                      <a:pt x="59305" y="91482"/>
                    </a:cubicBezTo>
                    <a:lnTo>
                      <a:pt x="2799623" y="498102"/>
                    </a:lnTo>
                    <a:cubicBezTo>
                      <a:pt x="2815194" y="500341"/>
                      <a:pt x="2829647" y="489573"/>
                      <a:pt x="2831957" y="474011"/>
                    </a:cubicBezTo>
                    <a:cubicBezTo>
                      <a:pt x="2834265" y="458450"/>
                      <a:pt x="2823562" y="443949"/>
                      <a:pt x="2808011" y="441570"/>
                    </a:cubicBezTo>
                    <a:close/>
                  </a:path>
                </a:pathLst>
              </a:custGeom>
              <a:solidFill>
                <a:srgbClr val="EDEDED"/>
              </a:solidFill>
            </p:spPr>
          </p:sp>
          <p:sp>
            <p:nvSpPr>
              <p:cNvPr name="Freeform 23" id="23"/>
              <p:cNvSpPr/>
              <p:nvPr/>
            </p:nvSpPr>
            <p:spPr>
              <a:xfrm>
                <a:off x="4046976" y="546712"/>
                <a:ext cx="2835160" cy="755371"/>
              </a:xfrm>
              <a:custGeom>
                <a:avLst/>
                <a:gdLst/>
                <a:ahLst/>
                <a:cxnLst/>
                <a:rect r="r" b="b" t="t" l="l"/>
                <a:pathLst>
                  <a:path h="755371" w="2835160">
                    <a:moveTo>
                      <a:pt x="127000" y="63217"/>
                    </a:moveTo>
                    <a:cubicBezTo>
                      <a:pt x="126844" y="28258"/>
                      <a:pt x="98459" y="0"/>
                      <a:pt x="63500" y="0"/>
                    </a:cubicBezTo>
                    <a:cubicBezTo>
                      <a:pt x="28540" y="0"/>
                      <a:pt x="156" y="28258"/>
                      <a:pt x="0" y="63217"/>
                    </a:cubicBezTo>
                    <a:cubicBezTo>
                      <a:pt x="156" y="98176"/>
                      <a:pt x="28540" y="126434"/>
                      <a:pt x="63500" y="126434"/>
                    </a:cubicBezTo>
                    <a:cubicBezTo>
                      <a:pt x="98459" y="126434"/>
                      <a:pt x="126844" y="98176"/>
                      <a:pt x="127000" y="63217"/>
                    </a:cubicBezTo>
                    <a:close/>
                    <a:moveTo>
                      <a:pt x="70198" y="35438"/>
                    </a:moveTo>
                    <a:cubicBezTo>
                      <a:pt x="54888" y="31819"/>
                      <a:pt x="39533" y="41255"/>
                      <a:pt x="35845" y="56549"/>
                    </a:cubicBezTo>
                    <a:cubicBezTo>
                      <a:pt x="32158" y="71842"/>
                      <a:pt x="41525" y="87240"/>
                      <a:pt x="56802" y="90996"/>
                    </a:cubicBezTo>
                    <a:lnTo>
                      <a:pt x="2797119" y="751752"/>
                    </a:lnTo>
                    <a:cubicBezTo>
                      <a:pt x="2812429" y="755371"/>
                      <a:pt x="2827785" y="745935"/>
                      <a:pt x="2831472" y="730642"/>
                    </a:cubicBezTo>
                    <a:cubicBezTo>
                      <a:pt x="2835160" y="715348"/>
                      <a:pt x="2825792" y="699950"/>
                      <a:pt x="2810516" y="696194"/>
                    </a:cubicBezTo>
                    <a:close/>
                  </a:path>
                </a:pathLst>
              </a:custGeom>
              <a:solidFill>
                <a:srgbClr val="EDEDED"/>
              </a:solidFill>
            </p:spPr>
          </p:sp>
          <p:sp>
            <p:nvSpPr>
              <p:cNvPr name="Freeform 24" id="24"/>
              <p:cNvSpPr/>
              <p:nvPr/>
            </p:nvSpPr>
            <p:spPr>
              <a:xfrm>
                <a:off x="6787293" y="495885"/>
                <a:ext cx="2867317" cy="838017"/>
              </a:xfrm>
              <a:custGeom>
                <a:avLst/>
                <a:gdLst/>
                <a:ahLst/>
                <a:cxnLst/>
                <a:rect r="r" b="b" t="t" l="l"/>
                <a:pathLst>
                  <a:path h="838017" w="2867317">
                    <a:moveTo>
                      <a:pt x="127000" y="774800"/>
                    </a:moveTo>
                    <a:cubicBezTo>
                      <a:pt x="126844" y="739841"/>
                      <a:pt x="98460" y="711584"/>
                      <a:pt x="63500" y="711584"/>
                    </a:cubicBezTo>
                    <a:cubicBezTo>
                      <a:pt x="28541" y="711584"/>
                      <a:pt x="157" y="739841"/>
                      <a:pt x="0" y="774800"/>
                    </a:cubicBezTo>
                    <a:cubicBezTo>
                      <a:pt x="157" y="809760"/>
                      <a:pt x="28541" y="838017"/>
                      <a:pt x="63500" y="838017"/>
                    </a:cubicBezTo>
                    <a:cubicBezTo>
                      <a:pt x="98460" y="838017"/>
                      <a:pt x="126844" y="809760"/>
                      <a:pt x="127000" y="774800"/>
                    </a:cubicBezTo>
                    <a:close/>
                    <a:moveTo>
                      <a:pt x="56319" y="747143"/>
                    </a:moveTo>
                    <a:cubicBezTo>
                      <a:pt x="41110" y="751165"/>
                      <a:pt x="32012" y="766723"/>
                      <a:pt x="35966" y="781950"/>
                    </a:cubicBezTo>
                    <a:cubicBezTo>
                      <a:pt x="39920" y="797177"/>
                      <a:pt x="55438" y="806344"/>
                      <a:pt x="70682" y="802458"/>
                    </a:cubicBezTo>
                    <a:lnTo>
                      <a:pt x="2810999" y="90874"/>
                    </a:lnTo>
                    <a:cubicBezTo>
                      <a:pt x="2826209" y="86852"/>
                      <a:pt x="2835306" y="71294"/>
                      <a:pt x="2831352" y="56067"/>
                    </a:cubicBezTo>
                    <a:cubicBezTo>
                      <a:pt x="2827398" y="40840"/>
                      <a:pt x="2811880" y="31673"/>
                      <a:pt x="2796636" y="35559"/>
                    </a:cubicBezTo>
                    <a:close/>
                    <a:moveTo>
                      <a:pt x="2867318" y="63217"/>
                    </a:moveTo>
                    <a:cubicBezTo>
                      <a:pt x="2867161" y="28257"/>
                      <a:pt x="2838778" y="0"/>
                      <a:pt x="2803818" y="0"/>
                    </a:cubicBezTo>
                    <a:cubicBezTo>
                      <a:pt x="2768858" y="0"/>
                      <a:pt x="2740474" y="28257"/>
                      <a:pt x="2740318" y="63217"/>
                    </a:cubicBezTo>
                    <a:cubicBezTo>
                      <a:pt x="2740474" y="98176"/>
                      <a:pt x="2768858" y="126433"/>
                      <a:pt x="2803818" y="126433"/>
                    </a:cubicBezTo>
                    <a:cubicBezTo>
                      <a:pt x="2838778" y="126433"/>
                      <a:pt x="2867161" y="98176"/>
                      <a:pt x="2867318" y="63217"/>
                    </a:cubicBezTo>
                    <a:close/>
                  </a:path>
                </a:pathLst>
              </a:custGeom>
              <a:solidFill>
                <a:srgbClr val="EDEDED"/>
              </a:solidFill>
            </p:spPr>
          </p:sp>
        </p:grpSp>
      </p:grpSp>
      <p:sp>
        <p:nvSpPr>
          <p:cNvPr name="TextBox 25" id="25"/>
          <p:cNvSpPr txBox="true"/>
          <p:nvPr/>
        </p:nvSpPr>
        <p:spPr>
          <a:xfrm rot="0">
            <a:off x="1269140" y="2338891"/>
            <a:ext cx="15528529" cy="1281430"/>
          </a:xfrm>
          <a:prstGeom prst="rect">
            <a:avLst/>
          </a:prstGeom>
        </p:spPr>
        <p:txBody>
          <a:bodyPr anchor="t" rtlCol="false" tIns="0" lIns="0" bIns="0" rIns="0">
            <a:spAutoFit/>
          </a:bodyPr>
          <a:lstStyle/>
          <a:p>
            <a:pPr>
              <a:lnSpc>
                <a:spcPts val="3380"/>
              </a:lnSpc>
            </a:pPr>
            <a:r>
              <a:rPr lang="en-US" sz="2600">
                <a:solidFill>
                  <a:srgbClr val="EDEDED"/>
                </a:solidFill>
                <a:latin typeface="Aileron Regular"/>
              </a:rPr>
              <a:t>After using all the models we get Random forset as the one of the best model with the error rate of $50,182 even though we see that error rate is pretty high in validation datasets compare to training sets suggesting there might be over fitting issue.</a:t>
            </a:r>
          </a:p>
        </p:txBody>
      </p:sp>
      <p:sp>
        <p:nvSpPr>
          <p:cNvPr name="TextBox 26" id="26"/>
          <p:cNvSpPr txBox="true"/>
          <p:nvPr/>
        </p:nvSpPr>
        <p:spPr>
          <a:xfrm rot="0">
            <a:off x="1269140" y="858689"/>
            <a:ext cx="8358991" cy="1034415"/>
          </a:xfrm>
          <a:prstGeom prst="rect">
            <a:avLst/>
          </a:prstGeom>
        </p:spPr>
        <p:txBody>
          <a:bodyPr anchor="t" rtlCol="false" tIns="0" lIns="0" bIns="0" rIns="0">
            <a:spAutoFit/>
          </a:bodyPr>
          <a:lstStyle/>
          <a:p>
            <a:pPr>
              <a:lnSpc>
                <a:spcPts val="7920"/>
              </a:lnSpc>
            </a:pPr>
            <a:r>
              <a:rPr lang="en-US" sz="7200">
                <a:solidFill>
                  <a:srgbClr val="EDEDED"/>
                </a:solidFill>
                <a:latin typeface="Aileron Regular Bold"/>
              </a:rPr>
              <a:t>Model Selection</a:t>
            </a:r>
          </a:p>
        </p:txBody>
      </p:sp>
      <p:pic>
        <p:nvPicPr>
          <p:cNvPr name="Picture 27" id="27"/>
          <p:cNvPicPr>
            <a:picLocks noChangeAspect="true"/>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385425">
            <a:off x="-3533791" y="-5490095"/>
            <a:ext cx="8229600" cy="8229600"/>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666829" y="2705100"/>
            <a:ext cx="6592471" cy="5727501"/>
          </a:xfrm>
          <a:prstGeom prst="rect">
            <a:avLst/>
          </a:prstGeom>
        </p:spPr>
      </p:pic>
      <p:sp>
        <p:nvSpPr>
          <p:cNvPr name="TextBox 3" id="3"/>
          <p:cNvSpPr txBox="true"/>
          <p:nvPr/>
        </p:nvSpPr>
        <p:spPr>
          <a:xfrm rot="0">
            <a:off x="1512831" y="1345463"/>
            <a:ext cx="8358991" cy="1034415"/>
          </a:xfrm>
          <a:prstGeom prst="rect">
            <a:avLst/>
          </a:prstGeom>
        </p:spPr>
        <p:txBody>
          <a:bodyPr anchor="t" rtlCol="false" tIns="0" lIns="0" bIns="0" rIns="0">
            <a:spAutoFit/>
          </a:bodyPr>
          <a:lstStyle/>
          <a:p>
            <a:pPr>
              <a:lnSpc>
                <a:spcPts val="7920"/>
              </a:lnSpc>
            </a:pPr>
            <a:r>
              <a:rPr lang="en-US" sz="7200">
                <a:solidFill>
                  <a:srgbClr val="EDEDED"/>
                </a:solidFill>
                <a:latin typeface="Aileron Regular Bold"/>
              </a:rPr>
              <a:t>Model Fine Tuning</a:t>
            </a:r>
          </a:p>
        </p:txBody>
      </p:sp>
      <p:sp>
        <p:nvSpPr>
          <p:cNvPr name="TextBox 4" id="4"/>
          <p:cNvSpPr txBox="true"/>
          <p:nvPr/>
        </p:nvSpPr>
        <p:spPr>
          <a:xfrm rot="0">
            <a:off x="1512831" y="3886200"/>
            <a:ext cx="8115300" cy="2476500"/>
          </a:xfrm>
          <a:prstGeom prst="rect">
            <a:avLst/>
          </a:prstGeom>
        </p:spPr>
        <p:txBody>
          <a:bodyPr anchor="t" rtlCol="false" tIns="0" lIns="0" bIns="0" rIns="0">
            <a:spAutoFit/>
          </a:bodyPr>
          <a:lstStyle/>
          <a:p>
            <a:pPr>
              <a:lnSpc>
                <a:spcPts val="3900"/>
              </a:lnSpc>
            </a:pPr>
            <a:r>
              <a:rPr lang="en-US" sz="3000">
                <a:solidFill>
                  <a:srgbClr val="EDEDED"/>
                </a:solidFill>
                <a:latin typeface="Aileron Regular"/>
              </a:rPr>
              <a:t>After fine tuning the model we get following conclusions:</a:t>
            </a:r>
          </a:p>
          <a:p>
            <a:pPr marL="647700" indent="-323850" lvl="1">
              <a:lnSpc>
                <a:spcPts val="3900"/>
              </a:lnSpc>
              <a:buFont typeface="Arial"/>
              <a:buChar char="•"/>
            </a:pPr>
            <a:r>
              <a:rPr lang="en-US" sz="3000">
                <a:solidFill>
                  <a:srgbClr val="EDEDED"/>
                </a:solidFill>
                <a:latin typeface="Aileron Regular"/>
              </a:rPr>
              <a:t>It tells us that prediction error  can fluctuate anywhere between $45,685 to $49,691. </a:t>
            </a:r>
          </a:p>
          <a:p>
            <a:pPr marL="647700" indent="-323850" lvl="1">
              <a:lnSpc>
                <a:spcPts val="3900"/>
              </a:lnSpc>
              <a:buFont typeface="Arial"/>
              <a:buChar char="•"/>
            </a:pPr>
            <a:r>
              <a:rPr lang="en-US" sz="3000">
                <a:solidFill>
                  <a:srgbClr val="EDEDED"/>
                </a:solidFill>
                <a:latin typeface="Aileron Regular"/>
              </a:rPr>
              <a:t>We get r2 score around 81 perceent</a:t>
            </a:r>
          </a:p>
        </p:txBody>
      </p:sp>
      <p:pic>
        <p:nvPicPr>
          <p:cNvPr name="Picture 5" id="5"/>
          <p:cNvPicPr>
            <a:picLocks noChangeAspect="true"/>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7385425">
            <a:off x="-3533791" y="-5490095"/>
            <a:ext cx="8229600" cy="8229600"/>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532870" y="2756401"/>
            <a:ext cx="4761469" cy="4921415"/>
          </a:xfrm>
          <a:prstGeom prst="rect">
            <a:avLst/>
          </a:prstGeom>
        </p:spPr>
      </p:pic>
      <p:sp>
        <p:nvSpPr>
          <p:cNvPr name="TextBox 3" id="3"/>
          <p:cNvSpPr txBox="true"/>
          <p:nvPr/>
        </p:nvSpPr>
        <p:spPr>
          <a:xfrm rot="0">
            <a:off x="1512831" y="1345463"/>
            <a:ext cx="8358991" cy="2034540"/>
          </a:xfrm>
          <a:prstGeom prst="rect">
            <a:avLst/>
          </a:prstGeom>
        </p:spPr>
        <p:txBody>
          <a:bodyPr anchor="t" rtlCol="false" tIns="0" lIns="0" bIns="0" rIns="0">
            <a:spAutoFit/>
          </a:bodyPr>
          <a:lstStyle/>
          <a:p>
            <a:pPr>
              <a:lnSpc>
                <a:spcPts val="7920"/>
              </a:lnSpc>
            </a:pPr>
            <a:r>
              <a:rPr lang="en-US" sz="7200">
                <a:solidFill>
                  <a:srgbClr val="EDEDED"/>
                </a:solidFill>
                <a:latin typeface="Aileron Regular Bold"/>
              </a:rPr>
              <a:t>Conclusions and Next Steps</a:t>
            </a:r>
          </a:p>
        </p:txBody>
      </p:sp>
      <p:sp>
        <p:nvSpPr>
          <p:cNvPr name="TextBox 4" id="4"/>
          <p:cNvSpPr txBox="true"/>
          <p:nvPr/>
        </p:nvSpPr>
        <p:spPr>
          <a:xfrm rot="0">
            <a:off x="1512831" y="4210716"/>
            <a:ext cx="8959042" cy="2971800"/>
          </a:xfrm>
          <a:prstGeom prst="rect">
            <a:avLst/>
          </a:prstGeom>
        </p:spPr>
        <p:txBody>
          <a:bodyPr anchor="t" rtlCol="false" tIns="0" lIns="0" bIns="0" rIns="0">
            <a:spAutoFit/>
          </a:bodyPr>
          <a:lstStyle/>
          <a:p>
            <a:pPr>
              <a:lnSpc>
                <a:spcPts val="3900"/>
              </a:lnSpc>
            </a:pPr>
            <a:r>
              <a:rPr lang="en-US" sz="3000" spc="-9">
                <a:solidFill>
                  <a:srgbClr val="EDEDED"/>
                </a:solidFill>
                <a:latin typeface="Aileron Regular"/>
              </a:rPr>
              <a:t>I believe this model could be optimized and tuned more to add accuracy either by adding new features or engineering new features. This model can be used to predict the house prices in any geographic location by just slightly fine tuning the features and parameters.</a:t>
            </a:r>
          </a:p>
        </p:txBody>
      </p:sp>
      <p:pic>
        <p:nvPicPr>
          <p:cNvPr name="Picture 5" id="5"/>
          <p:cNvPicPr>
            <a:picLocks noChangeAspect="true"/>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385425">
            <a:off x="-3533791" y="-5490095"/>
            <a:ext cx="8229600" cy="8229600"/>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759480" y="2893040"/>
            <a:ext cx="3946526" cy="7393960"/>
          </a:xfrm>
          <a:prstGeom prst="rect">
            <a:avLst/>
          </a:prstGeom>
        </p:spPr>
      </p:pic>
      <p:sp>
        <p:nvSpPr>
          <p:cNvPr name="TextBox 3" id="3"/>
          <p:cNvSpPr txBox="true"/>
          <p:nvPr/>
        </p:nvSpPr>
        <p:spPr>
          <a:xfrm rot="0">
            <a:off x="5167262" y="4920788"/>
            <a:ext cx="7548813" cy="1360170"/>
          </a:xfrm>
          <a:prstGeom prst="rect">
            <a:avLst/>
          </a:prstGeom>
        </p:spPr>
        <p:txBody>
          <a:bodyPr anchor="t" rtlCol="false" tIns="0" lIns="0" bIns="0" rIns="0">
            <a:spAutoFit/>
          </a:bodyPr>
          <a:lstStyle/>
          <a:p>
            <a:pPr algn="r">
              <a:lnSpc>
                <a:spcPts val="10560"/>
              </a:lnSpc>
            </a:pPr>
            <a:r>
              <a:rPr lang="en-US" sz="9600">
                <a:solidFill>
                  <a:srgbClr val="EDEDED"/>
                </a:solidFill>
                <a:latin typeface="Aileron Regular Bold"/>
              </a:rPr>
              <a:t>Thank you!</a:t>
            </a:r>
          </a:p>
        </p:txBody>
      </p:sp>
      <p:pic>
        <p:nvPicPr>
          <p:cNvPr name="Picture 4" id="4"/>
          <p:cNvPicPr>
            <a:picLocks noChangeAspect="true"/>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057312">
            <a:off x="-3533791" y="-5490095"/>
            <a:ext cx="8229600" cy="8229600"/>
          </a:xfrm>
          <a:prstGeom prst="rect">
            <a:avLst/>
          </a:prstGeom>
        </p:spPr>
      </p:pic>
      <p:grpSp>
        <p:nvGrpSpPr>
          <p:cNvPr name="Group 5" id="5"/>
          <p:cNvGrpSpPr/>
          <p:nvPr/>
        </p:nvGrpSpPr>
        <p:grpSpPr>
          <a:xfrm rot="0">
            <a:off x="-4266352" y="5481444"/>
            <a:ext cx="11431766" cy="11995216"/>
            <a:chOff x="0" y="0"/>
            <a:chExt cx="15242355" cy="15993621"/>
          </a:xfrm>
        </p:grpSpPr>
        <p:pic>
          <p:nvPicPr>
            <p:cNvPr name="Picture 6" id="6"/>
            <p:cNvPicPr>
              <a:picLocks noChangeAspect="true"/>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748783">
              <a:off x="2134778" y="2886044"/>
              <a:ext cx="10972800" cy="10972800"/>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7880846">
              <a:off x="1963270" y="1493711"/>
              <a:ext cx="6534787" cy="5652590"/>
            </a:xfrm>
            <a:prstGeom prst="rect">
              <a:avLst/>
            </a:prstGeom>
          </p:spPr>
        </p:pic>
        <p:sp>
          <p:nvSpPr>
            <p:cNvPr name="AutoShape 8" id="8"/>
            <p:cNvSpPr/>
            <p:nvPr/>
          </p:nvSpPr>
          <p:spPr>
            <a:xfrm rot="-10800000">
              <a:off x="7060069" y="4841844"/>
              <a:ext cx="6096000" cy="193964"/>
            </a:xfrm>
            <a:prstGeom prst="rect">
              <a:avLst/>
            </a:prstGeom>
            <a:solidFill>
              <a:srgbClr val="E6DCCA"/>
            </a:solidFill>
          </p:spPr>
        </p:sp>
        <p:grpSp>
          <p:nvGrpSpPr>
            <p:cNvPr name="Group 9" id="9"/>
            <p:cNvGrpSpPr>
              <a:grpSpLocks noChangeAspect="true"/>
            </p:cNvGrpSpPr>
            <p:nvPr/>
          </p:nvGrpSpPr>
          <p:grpSpPr>
            <a:xfrm rot="-10800000">
              <a:off x="3430587" y="0"/>
              <a:ext cx="3311236" cy="3311236"/>
              <a:chOff x="-2540" y="-2540"/>
              <a:chExt cx="6355080" cy="6355080"/>
            </a:xfrm>
          </p:grpSpPr>
          <p:sp>
            <p:nvSpPr>
              <p:cNvPr name="Freeform 10" id="10"/>
              <p:cNvSpPr/>
              <p:nvPr/>
            </p:nvSpPr>
            <p:spPr>
              <a:xfrm>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E6DCCA"/>
              </a:solidFill>
            </p:spPr>
          </p:sp>
        </p:gr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AutoShape 2" id="2"/>
          <p:cNvSpPr/>
          <p:nvPr/>
        </p:nvSpPr>
        <p:spPr>
          <a:xfrm rot="-2700000">
            <a:off x="4470594" y="9299000"/>
            <a:ext cx="3660766" cy="29869"/>
          </a:xfrm>
          <a:prstGeom prst="rect">
            <a:avLst/>
          </a:prstGeom>
          <a:solidFill>
            <a:srgbClr val="2A2A2A"/>
          </a:solidFill>
        </p:spPr>
      </p:sp>
      <p:sp>
        <p:nvSpPr>
          <p:cNvPr name="TextBox 3" id="3"/>
          <p:cNvSpPr txBox="true"/>
          <p:nvPr/>
        </p:nvSpPr>
        <p:spPr>
          <a:xfrm rot="0">
            <a:off x="9144000" y="1019175"/>
            <a:ext cx="7267060" cy="1152525"/>
          </a:xfrm>
          <a:prstGeom prst="rect">
            <a:avLst/>
          </a:prstGeom>
        </p:spPr>
        <p:txBody>
          <a:bodyPr anchor="t" rtlCol="false" tIns="0" lIns="0" bIns="0" rIns="0">
            <a:spAutoFit/>
          </a:bodyPr>
          <a:lstStyle/>
          <a:p>
            <a:pPr>
              <a:lnSpc>
                <a:spcPts val="9000"/>
              </a:lnSpc>
            </a:pPr>
            <a:r>
              <a:rPr lang="en-US" sz="7500">
                <a:solidFill>
                  <a:srgbClr val="EDEDED"/>
                </a:solidFill>
                <a:latin typeface="Aileron Regular Bold"/>
              </a:rPr>
              <a:t>Introduction</a:t>
            </a:r>
          </a:p>
        </p:txBody>
      </p:sp>
      <p:pic>
        <p:nvPicPr>
          <p:cNvPr name="Picture 4" id="4"/>
          <p:cNvPicPr>
            <a:picLocks noChangeAspect="true"/>
          </p:cNvPicPr>
          <p:nvPr/>
        </p:nvPicPr>
        <p:blipFill>
          <a:blip r:embed="rId2"/>
          <a:srcRect l="23951" t="0" r="24747" b="0"/>
          <a:stretch>
            <a:fillRect/>
          </a:stretch>
        </p:blipFill>
        <p:spPr>
          <a:xfrm flipH="false" flipV="false" rot="0">
            <a:off x="0" y="0"/>
            <a:ext cx="7948138" cy="10287000"/>
          </a:xfrm>
          <a:prstGeom prst="rect">
            <a:avLst/>
          </a:prstGeom>
        </p:spPr>
      </p:pic>
      <p:sp>
        <p:nvSpPr>
          <p:cNvPr name="TextBox 5" id="5"/>
          <p:cNvSpPr txBox="true"/>
          <p:nvPr/>
        </p:nvSpPr>
        <p:spPr>
          <a:xfrm rot="0">
            <a:off x="8949290" y="3023850"/>
            <a:ext cx="8310010" cy="5552071"/>
          </a:xfrm>
          <a:prstGeom prst="rect">
            <a:avLst/>
          </a:prstGeom>
        </p:spPr>
        <p:txBody>
          <a:bodyPr anchor="t" rtlCol="false" tIns="0" lIns="0" bIns="0" rIns="0">
            <a:spAutoFit/>
          </a:bodyPr>
          <a:lstStyle/>
          <a:p>
            <a:pPr marL="664772" indent="-332386" lvl="1">
              <a:lnSpc>
                <a:spcPts val="4002"/>
              </a:lnSpc>
              <a:buFont typeface="Arial"/>
              <a:buChar char="•"/>
            </a:pPr>
            <a:r>
              <a:rPr lang="en-US" sz="3079">
                <a:solidFill>
                  <a:srgbClr val="EDEDED"/>
                </a:solidFill>
                <a:latin typeface="Aileron Regular"/>
              </a:rPr>
              <a:t>We will be building models to predict house prices in California using California Census data.</a:t>
            </a:r>
          </a:p>
          <a:p>
            <a:pPr marL="664772" indent="-332386" lvl="1">
              <a:lnSpc>
                <a:spcPts val="4002"/>
              </a:lnSpc>
              <a:buFont typeface="Arial"/>
              <a:buChar char="•"/>
            </a:pPr>
            <a:r>
              <a:rPr lang="en-US" sz="3079">
                <a:solidFill>
                  <a:srgbClr val="EDEDED"/>
                </a:solidFill>
                <a:latin typeface="Aileron Regular"/>
              </a:rPr>
              <a:t>It consist of metrics  such as  population, median income, median house price and others for each block group in California which typically consists of population from 600 too 3,000. </a:t>
            </a:r>
          </a:p>
          <a:p>
            <a:pPr marL="664772" indent="-332386" lvl="1">
              <a:lnSpc>
                <a:spcPts val="4002"/>
              </a:lnSpc>
              <a:buFont typeface="Arial"/>
              <a:buChar char="•"/>
            </a:pPr>
            <a:r>
              <a:rPr lang="en-US" sz="3079">
                <a:solidFill>
                  <a:srgbClr val="EDEDED"/>
                </a:solidFill>
                <a:latin typeface="Aileron Regular"/>
              </a:rPr>
              <a:t>The ultimate goal of the project is to build a prediction engine capable of predicting district’s median housing price.</a:t>
            </a:r>
          </a:p>
        </p:txBody>
      </p:sp>
      <p:pic>
        <p:nvPicPr>
          <p:cNvPr name="Picture 6" id="6"/>
          <p:cNvPicPr>
            <a:picLocks noChangeAspect="true"/>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2051216">
            <a:off x="11496685" y="-6624726"/>
            <a:ext cx="8229600" cy="822960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A2A2A"/>
        </a:solidFill>
      </p:bgPr>
    </p:bg>
    <p:spTree>
      <p:nvGrpSpPr>
        <p:cNvPr id="1" name=""/>
        <p:cNvGrpSpPr/>
        <p:nvPr/>
      </p:nvGrpSpPr>
      <p:grpSpPr>
        <a:xfrm>
          <a:off x="0" y="0"/>
          <a:ext cx="0" cy="0"/>
          <a:chOff x="0" y="0"/>
          <a:chExt cx="0" cy="0"/>
        </a:xfrm>
      </p:grpSpPr>
      <p:sp>
        <p:nvSpPr>
          <p:cNvPr name="AutoShape 2" id="2"/>
          <p:cNvSpPr/>
          <p:nvPr/>
        </p:nvSpPr>
        <p:spPr>
          <a:xfrm rot="0">
            <a:off x="1028700" y="9067800"/>
            <a:ext cx="4611469" cy="0"/>
          </a:xfrm>
          <a:prstGeom prst="line">
            <a:avLst/>
          </a:prstGeom>
          <a:ln cap="flat" w="190500">
            <a:solidFill>
              <a:srgbClr val="125980"/>
            </a:solidFill>
            <a:prstDash val="solid"/>
            <a:headEnd type="none" len="sm" w="sm"/>
            <a:tailEnd type="none" len="sm" w="sm"/>
          </a:ln>
        </p:spPr>
      </p:sp>
      <p:sp>
        <p:nvSpPr>
          <p:cNvPr name="AutoShape 3" id="3"/>
          <p:cNvSpPr/>
          <p:nvPr/>
        </p:nvSpPr>
        <p:spPr>
          <a:xfrm rot="0">
            <a:off x="5640169" y="9067800"/>
            <a:ext cx="4811406" cy="0"/>
          </a:xfrm>
          <a:prstGeom prst="line">
            <a:avLst/>
          </a:prstGeom>
          <a:ln cap="flat" w="190500">
            <a:solidFill>
              <a:srgbClr val="EDEDED"/>
            </a:solidFill>
            <a:prstDash val="solid"/>
            <a:headEnd type="none" len="sm" w="sm"/>
            <a:tailEnd type="none" len="sm" w="sm"/>
          </a:ln>
        </p:spPr>
      </p:sp>
      <p:sp>
        <p:nvSpPr>
          <p:cNvPr name="AutoShape 4" id="4"/>
          <p:cNvSpPr/>
          <p:nvPr/>
        </p:nvSpPr>
        <p:spPr>
          <a:xfrm rot="0">
            <a:off x="10451575" y="9067800"/>
            <a:ext cx="4646761" cy="0"/>
          </a:xfrm>
          <a:prstGeom prst="line">
            <a:avLst/>
          </a:prstGeom>
          <a:ln cap="flat" w="190500">
            <a:solidFill>
              <a:srgbClr val="EDEDED"/>
            </a:solidFill>
            <a:prstDash val="solid"/>
            <a:headEnd type="none" len="sm" w="sm"/>
            <a:tailEnd type="none" len="sm" w="sm"/>
          </a:ln>
        </p:spPr>
      </p:sp>
      <p:grpSp>
        <p:nvGrpSpPr>
          <p:cNvPr name="Group 5" id="5"/>
          <p:cNvGrpSpPr/>
          <p:nvPr/>
        </p:nvGrpSpPr>
        <p:grpSpPr>
          <a:xfrm rot="0">
            <a:off x="1016043" y="3644989"/>
            <a:ext cx="2553997" cy="1325633"/>
            <a:chOff x="0" y="0"/>
            <a:chExt cx="339414" cy="176170"/>
          </a:xfrm>
        </p:grpSpPr>
        <p:sp>
          <p:nvSpPr>
            <p:cNvPr name="Freeform 6" id="6"/>
            <p:cNvSpPr/>
            <p:nvPr/>
          </p:nvSpPr>
          <p:spPr>
            <a:xfrm>
              <a:off x="0" y="0"/>
              <a:ext cx="339414" cy="176170"/>
            </a:xfrm>
            <a:custGeom>
              <a:avLst/>
              <a:gdLst/>
              <a:ahLst/>
              <a:cxnLst/>
              <a:rect r="r" b="b" t="t" l="l"/>
              <a:pathLst>
                <a:path h="176170" w="339414">
                  <a:moveTo>
                    <a:pt x="0" y="0"/>
                  </a:moveTo>
                  <a:lnTo>
                    <a:pt x="339414" y="0"/>
                  </a:lnTo>
                  <a:lnTo>
                    <a:pt x="339414" y="176170"/>
                  </a:lnTo>
                  <a:lnTo>
                    <a:pt x="0" y="176170"/>
                  </a:lnTo>
                  <a:close/>
                </a:path>
              </a:pathLst>
            </a:custGeom>
            <a:solidFill>
              <a:srgbClr val="EDEDED"/>
            </a:solidFill>
            <a:ln>
              <a:noFill/>
            </a:ln>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3738358" y="3644989"/>
            <a:ext cx="2553997" cy="1325633"/>
            <a:chOff x="0" y="0"/>
            <a:chExt cx="339414" cy="176170"/>
          </a:xfrm>
        </p:grpSpPr>
        <p:sp>
          <p:nvSpPr>
            <p:cNvPr name="Freeform 9" id="9"/>
            <p:cNvSpPr/>
            <p:nvPr/>
          </p:nvSpPr>
          <p:spPr>
            <a:xfrm>
              <a:off x="0" y="0"/>
              <a:ext cx="339414" cy="176170"/>
            </a:xfrm>
            <a:custGeom>
              <a:avLst/>
              <a:gdLst/>
              <a:ahLst/>
              <a:cxnLst/>
              <a:rect r="r" b="b" t="t" l="l"/>
              <a:pathLst>
                <a:path h="176170" w="339414">
                  <a:moveTo>
                    <a:pt x="0" y="0"/>
                  </a:moveTo>
                  <a:lnTo>
                    <a:pt x="339414" y="0"/>
                  </a:lnTo>
                  <a:lnTo>
                    <a:pt x="339414" y="176170"/>
                  </a:lnTo>
                  <a:lnTo>
                    <a:pt x="0" y="176170"/>
                  </a:lnTo>
                  <a:close/>
                </a:path>
              </a:pathLst>
            </a:custGeom>
            <a:solidFill>
              <a:srgbClr val="EDEDED"/>
            </a:solidFill>
            <a:ln>
              <a:no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6448016" y="3644989"/>
            <a:ext cx="2553997" cy="1325633"/>
            <a:chOff x="0" y="0"/>
            <a:chExt cx="339414" cy="176170"/>
          </a:xfrm>
        </p:grpSpPr>
        <p:sp>
          <p:nvSpPr>
            <p:cNvPr name="Freeform 12" id="12"/>
            <p:cNvSpPr/>
            <p:nvPr/>
          </p:nvSpPr>
          <p:spPr>
            <a:xfrm>
              <a:off x="0" y="0"/>
              <a:ext cx="339414" cy="176170"/>
            </a:xfrm>
            <a:custGeom>
              <a:avLst/>
              <a:gdLst/>
              <a:ahLst/>
              <a:cxnLst/>
              <a:rect r="r" b="b" t="t" l="l"/>
              <a:pathLst>
                <a:path h="176170" w="339414">
                  <a:moveTo>
                    <a:pt x="0" y="0"/>
                  </a:moveTo>
                  <a:lnTo>
                    <a:pt x="339414" y="0"/>
                  </a:lnTo>
                  <a:lnTo>
                    <a:pt x="339414" y="176170"/>
                  </a:lnTo>
                  <a:lnTo>
                    <a:pt x="0" y="176170"/>
                  </a:lnTo>
                  <a:close/>
                </a:path>
              </a:pathLst>
            </a:custGeom>
            <a:solidFill>
              <a:srgbClr val="EDEDED"/>
            </a:solidFill>
            <a:ln>
              <a:noFill/>
            </a:ln>
          </p:spPr>
        </p:sp>
        <p:sp>
          <p:nvSpPr>
            <p:cNvPr name="TextBox 13" id="13"/>
            <p:cNvSpPr txBox="true"/>
            <p:nvPr/>
          </p:nvSpPr>
          <p:spPr>
            <a:xfrm>
              <a:off x="0" y="-47625"/>
              <a:ext cx="812800" cy="860425"/>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14" id="14"/>
          <p:cNvGrpSpPr/>
          <p:nvPr/>
        </p:nvGrpSpPr>
        <p:grpSpPr>
          <a:xfrm rot="0">
            <a:off x="9168499" y="3644989"/>
            <a:ext cx="2553997" cy="1325633"/>
            <a:chOff x="0" y="0"/>
            <a:chExt cx="339414" cy="176170"/>
          </a:xfrm>
        </p:grpSpPr>
        <p:sp>
          <p:nvSpPr>
            <p:cNvPr name="Freeform 15" id="15"/>
            <p:cNvSpPr/>
            <p:nvPr/>
          </p:nvSpPr>
          <p:spPr>
            <a:xfrm>
              <a:off x="0" y="0"/>
              <a:ext cx="339414" cy="176170"/>
            </a:xfrm>
            <a:custGeom>
              <a:avLst/>
              <a:gdLst/>
              <a:ahLst/>
              <a:cxnLst/>
              <a:rect r="r" b="b" t="t" l="l"/>
              <a:pathLst>
                <a:path h="176170" w="339414">
                  <a:moveTo>
                    <a:pt x="0" y="0"/>
                  </a:moveTo>
                  <a:lnTo>
                    <a:pt x="339414" y="0"/>
                  </a:lnTo>
                  <a:lnTo>
                    <a:pt x="339414" y="176170"/>
                  </a:lnTo>
                  <a:lnTo>
                    <a:pt x="0" y="176170"/>
                  </a:lnTo>
                  <a:close/>
                </a:path>
              </a:pathLst>
            </a:custGeom>
            <a:solidFill>
              <a:srgbClr val="EDEDED"/>
            </a:solidFill>
            <a:ln>
              <a:noFill/>
            </a:ln>
          </p:spPr>
        </p:sp>
        <p:sp>
          <p:nvSpPr>
            <p:cNvPr name="TextBox 16" id="16"/>
            <p:cNvSpPr txBox="true"/>
            <p:nvPr/>
          </p:nvSpPr>
          <p:spPr>
            <a:xfrm>
              <a:off x="0" y="-47625"/>
              <a:ext cx="812800" cy="860425"/>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17" id="17"/>
          <p:cNvGrpSpPr/>
          <p:nvPr/>
        </p:nvGrpSpPr>
        <p:grpSpPr>
          <a:xfrm rot="0">
            <a:off x="11890815" y="3644989"/>
            <a:ext cx="2553997" cy="1325633"/>
            <a:chOff x="0" y="0"/>
            <a:chExt cx="339414" cy="176170"/>
          </a:xfrm>
        </p:grpSpPr>
        <p:sp>
          <p:nvSpPr>
            <p:cNvPr name="Freeform 18" id="18"/>
            <p:cNvSpPr/>
            <p:nvPr/>
          </p:nvSpPr>
          <p:spPr>
            <a:xfrm>
              <a:off x="0" y="0"/>
              <a:ext cx="339414" cy="176170"/>
            </a:xfrm>
            <a:custGeom>
              <a:avLst/>
              <a:gdLst/>
              <a:ahLst/>
              <a:cxnLst/>
              <a:rect r="r" b="b" t="t" l="l"/>
              <a:pathLst>
                <a:path h="176170" w="339414">
                  <a:moveTo>
                    <a:pt x="0" y="0"/>
                  </a:moveTo>
                  <a:lnTo>
                    <a:pt x="339414" y="0"/>
                  </a:lnTo>
                  <a:lnTo>
                    <a:pt x="339414" y="176170"/>
                  </a:lnTo>
                  <a:lnTo>
                    <a:pt x="0" y="176170"/>
                  </a:lnTo>
                  <a:close/>
                </a:path>
              </a:pathLst>
            </a:custGeom>
            <a:solidFill>
              <a:srgbClr val="EDEDED"/>
            </a:solidFill>
            <a:ln>
              <a:noFill/>
            </a:ln>
          </p:spPr>
        </p:sp>
        <p:sp>
          <p:nvSpPr>
            <p:cNvPr name="TextBox 19" id="19"/>
            <p:cNvSpPr txBox="true"/>
            <p:nvPr/>
          </p:nvSpPr>
          <p:spPr>
            <a:xfrm>
              <a:off x="0" y="-47625"/>
              <a:ext cx="812800" cy="860425"/>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20" id="20"/>
          <p:cNvGrpSpPr/>
          <p:nvPr/>
        </p:nvGrpSpPr>
        <p:grpSpPr>
          <a:xfrm rot="0">
            <a:off x="14613130" y="3644989"/>
            <a:ext cx="2553997" cy="1325633"/>
            <a:chOff x="0" y="0"/>
            <a:chExt cx="339414" cy="176170"/>
          </a:xfrm>
        </p:grpSpPr>
        <p:sp>
          <p:nvSpPr>
            <p:cNvPr name="Freeform 21" id="21"/>
            <p:cNvSpPr/>
            <p:nvPr/>
          </p:nvSpPr>
          <p:spPr>
            <a:xfrm>
              <a:off x="0" y="0"/>
              <a:ext cx="339414" cy="176170"/>
            </a:xfrm>
            <a:custGeom>
              <a:avLst/>
              <a:gdLst/>
              <a:ahLst/>
              <a:cxnLst/>
              <a:rect r="r" b="b" t="t" l="l"/>
              <a:pathLst>
                <a:path h="176170" w="339414">
                  <a:moveTo>
                    <a:pt x="0" y="0"/>
                  </a:moveTo>
                  <a:lnTo>
                    <a:pt x="339414" y="0"/>
                  </a:lnTo>
                  <a:lnTo>
                    <a:pt x="339414" y="176170"/>
                  </a:lnTo>
                  <a:lnTo>
                    <a:pt x="0" y="176170"/>
                  </a:lnTo>
                  <a:close/>
                </a:path>
              </a:pathLst>
            </a:custGeom>
            <a:solidFill>
              <a:srgbClr val="EDEDED"/>
            </a:solidFill>
            <a:ln>
              <a:noFill/>
            </a:ln>
          </p:spPr>
        </p:sp>
        <p:sp>
          <p:nvSpPr>
            <p:cNvPr name="TextBox 22" id="22"/>
            <p:cNvSpPr txBox="true"/>
            <p:nvPr/>
          </p:nvSpPr>
          <p:spPr>
            <a:xfrm>
              <a:off x="0" y="-47625"/>
              <a:ext cx="812800" cy="860425"/>
            </a:xfrm>
            <a:prstGeom prst="rect">
              <a:avLst/>
            </a:prstGeom>
          </p:spPr>
          <p:txBody>
            <a:bodyPr anchor="ctr" rtlCol="false" tIns="50800" lIns="50800" bIns="50800" rIns="50800"/>
            <a:lstStyle/>
            <a:p>
              <a:pPr algn="ctr" marL="0" indent="0" lvl="0">
                <a:lnSpc>
                  <a:spcPts val="2940"/>
                </a:lnSpc>
                <a:spcBef>
                  <a:spcPct val="0"/>
                </a:spcBef>
              </a:pPr>
            </a:p>
          </p:txBody>
        </p:sp>
      </p:grpSp>
      <p:pic>
        <p:nvPicPr>
          <p:cNvPr name="Picture 23" id="2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398532" y="4014640"/>
            <a:ext cx="533475" cy="533475"/>
          </a:xfrm>
          <a:prstGeom prst="rect">
            <a:avLst/>
          </a:prstGeom>
        </p:spPr>
      </p:pic>
      <p:sp>
        <p:nvSpPr>
          <p:cNvPr name="TextBox 24" id="24"/>
          <p:cNvSpPr txBox="true"/>
          <p:nvPr/>
        </p:nvSpPr>
        <p:spPr>
          <a:xfrm rot="0">
            <a:off x="4371964" y="1366520"/>
            <a:ext cx="9544071" cy="1219581"/>
          </a:xfrm>
          <a:prstGeom prst="rect">
            <a:avLst/>
          </a:prstGeom>
        </p:spPr>
        <p:txBody>
          <a:bodyPr anchor="t" rtlCol="false" tIns="0" lIns="0" bIns="0" rIns="0">
            <a:spAutoFit/>
          </a:bodyPr>
          <a:lstStyle/>
          <a:p>
            <a:pPr algn="ctr">
              <a:lnSpc>
                <a:spcPts val="9954"/>
              </a:lnSpc>
            </a:pPr>
            <a:r>
              <a:rPr lang="en-US" sz="7109">
                <a:solidFill>
                  <a:srgbClr val="EDEDED"/>
                </a:solidFill>
                <a:latin typeface="Aileron Regular"/>
              </a:rPr>
              <a:t>Process</a:t>
            </a:r>
          </a:p>
        </p:txBody>
      </p:sp>
      <p:sp>
        <p:nvSpPr>
          <p:cNvPr name="TextBox 25" id="25"/>
          <p:cNvSpPr txBox="true"/>
          <p:nvPr/>
        </p:nvSpPr>
        <p:spPr>
          <a:xfrm rot="0">
            <a:off x="7831677" y="962025"/>
            <a:ext cx="2624646" cy="538861"/>
          </a:xfrm>
          <a:prstGeom prst="rect">
            <a:avLst/>
          </a:prstGeom>
        </p:spPr>
        <p:txBody>
          <a:bodyPr anchor="t" rtlCol="false" tIns="0" lIns="0" bIns="0" rIns="0">
            <a:spAutoFit/>
          </a:bodyPr>
          <a:lstStyle/>
          <a:p>
            <a:pPr algn="ctr">
              <a:lnSpc>
                <a:spcPts val="4424"/>
              </a:lnSpc>
            </a:pPr>
            <a:r>
              <a:rPr lang="en-US" sz="3160">
                <a:solidFill>
                  <a:srgbClr val="EDEDED"/>
                </a:solidFill>
                <a:latin typeface="Aileron Regular"/>
              </a:rPr>
              <a:t>Project</a:t>
            </a:r>
          </a:p>
        </p:txBody>
      </p:sp>
      <p:sp>
        <p:nvSpPr>
          <p:cNvPr name="TextBox 26" id="26"/>
          <p:cNvSpPr txBox="true"/>
          <p:nvPr/>
        </p:nvSpPr>
        <p:spPr>
          <a:xfrm rot="0">
            <a:off x="1257317" y="4010345"/>
            <a:ext cx="2071448" cy="537845"/>
          </a:xfrm>
          <a:prstGeom prst="rect">
            <a:avLst/>
          </a:prstGeom>
        </p:spPr>
        <p:txBody>
          <a:bodyPr anchor="t" rtlCol="false" tIns="0" lIns="0" bIns="0" rIns="0">
            <a:spAutoFit/>
          </a:bodyPr>
          <a:lstStyle/>
          <a:p>
            <a:pPr algn="ctr">
              <a:lnSpc>
                <a:spcPts val="4480"/>
              </a:lnSpc>
            </a:pPr>
            <a:r>
              <a:rPr lang="en-US" sz="3200">
                <a:solidFill>
                  <a:srgbClr val="2A2A2A"/>
                </a:solidFill>
                <a:latin typeface="Aileron Regular"/>
              </a:rPr>
              <a:t>Step 1</a:t>
            </a:r>
          </a:p>
        </p:txBody>
      </p:sp>
      <p:sp>
        <p:nvSpPr>
          <p:cNvPr name="TextBox 27" id="27"/>
          <p:cNvSpPr txBox="true"/>
          <p:nvPr/>
        </p:nvSpPr>
        <p:spPr>
          <a:xfrm rot="0">
            <a:off x="3979633" y="4010345"/>
            <a:ext cx="2071448" cy="537845"/>
          </a:xfrm>
          <a:prstGeom prst="rect">
            <a:avLst/>
          </a:prstGeom>
        </p:spPr>
        <p:txBody>
          <a:bodyPr anchor="t" rtlCol="false" tIns="0" lIns="0" bIns="0" rIns="0">
            <a:spAutoFit/>
          </a:bodyPr>
          <a:lstStyle/>
          <a:p>
            <a:pPr algn="ctr">
              <a:lnSpc>
                <a:spcPts val="4480"/>
              </a:lnSpc>
            </a:pPr>
            <a:r>
              <a:rPr lang="en-US" sz="3200">
                <a:solidFill>
                  <a:srgbClr val="2A2A2A"/>
                </a:solidFill>
                <a:latin typeface="Aileron Regular"/>
              </a:rPr>
              <a:t>Step 2</a:t>
            </a:r>
          </a:p>
        </p:txBody>
      </p:sp>
      <p:sp>
        <p:nvSpPr>
          <p:cNvPr name="TextBox 28" id="28"/>
          <p:cNvSpPr txBox="true"/>
          <p:nvPr/>
        </p:nvSpPr>
        <p:spPr>
          <a:xfrm rot="0">
            <a:off x="6689291" y="4010345"/>
            <a:ext cx="2071448" cy="537845"/>
          </a:xfrm>
          <a:prstGeom prst="rect">
            <a:avLst/>
          </a:prstGeom>
        </p:spPr>
        <p:txBody>
          <a:bodyPr anchor="t" rtlCol="false" tIns="0" lIns="0" bIns="0" rIns="0">
            <a:spAutoFit/>
          </a:bodyPr>
          <a:lstStyle/>
          <a:p>
            <a:pPr algn="ctr">
              <a:lnSpc>
                <a:spcPts val="4480"/>
              </a:lnSpc>
            </a:pPr>
            <a:r>
              <a:rPr lang="en-US" sz="3200">
                <a:solidFill>
                  <a:srgbClr val="2A2A2A"/>
                </a:solidFill>
                <a:latin typeface="Aileron Regular"/>
              </a:rPr>
              <a:t>Step 3</a:t>
            </a:r>
          </a:p>
        </p:txBody>
      </p:sp>
      <p:sp>
        <p:nvSpPr>
          <p:cNvPr name="TextBox 29" id="29"/>
          <p:cNvSpPr txBox="true"/>
          <p:nvPr/>
        </p:nvSpPr>
        <p:spPr>
          <a:xfrm rot="0">
            <a:off x="9409774" y="4010345"/>
            <a:ext cx="2071448" cy="537845"/>
          </a:xfrm>
          <a:prstGeom prst="rect">
            <a:avLst/>
          </a:prstGeom>
        </p:spPr>
        <p:txBody>
          <a:bodyPr anchor="t" rtlCol="false" tIns="0" lIns="0" bIns="0" rIns="0">
            <a:spAutoFit/>
          </a:bodyPr>
          <a:lstStyle/>
          <a:p>
            <a:pPr algn="ctr">
              <a:lnSpc>
                <a:spcPts val="4480"/>
              </a:lnSpc>
            </a:pPr>
            <a:r>
              <a:rPr lang="en-US" sz="3200">
                <a:solidFill>
                  <a:srgbClr val="2A2A2A"/>
                </a:solidFill>
                <a:latin typeface="Aileron Regular"/>
              </a:rPr>
              <a:t>Step 4</a:t>
            </a:r>
          </a:p>
        </p:txBody>
      </p:sp>
      <p:sp>
        <p:nvSpPr>
          <p:cNvPr name="TextBox 30" id="30"/>
          <p:cNvSpPr txBox="true"/>
          <p:nvPr/>
        </p:nvSpPr>
        <p:spPr>
          <a:xfrm rot="0">
            <a:off x="12132089" y="4010345"/>
            <a:ext cx="2071448" cy="537845"/>
          </a:xfrm>
          <a:prstGeom prst="rect">
            <a:avLst/>
          </a:prstGeom>
        </p:spPr>
        <p:txBody>
          <a:bodyPr anchor="t" rtlCol="false" tIns="0" lIns="0" bIns="0" rIns="0">
            <a:spAutoFit/>
          </a:bodyPr>
          <a:lstStyle/>
          <a:p>
            <a:pPr algn="ctr">
              <a:lnSpc>
                <a:spcPts val="4480"/>
              </a:lnSpc>
            </a:pPr>
            <a:r>
              <a:rPr lang="en-US" sz="3200">
                <a:solidFill>
                  <a:srgbClr val="2A2A2A"/>
                </a:solidFill>
                <a:latin typeface="Aileron Regular"/>
              </a:rPr>
              <a:t>Step 5</a:t>
            </a:r>
          </a:p>
        </p:txBody>
      </p:sp>
      <p:sp>
        <p:nvSpPr>
          <p:cNvPr name="TextBox 31" id="31"/>
          <p:cNvSpPr txBox="true"/>
          <p:nvPr/>
        </p:nvSpPr>
        <p:spPr>
          <a:xfrm rot="0">
            <a:off x="14854404" y="4010345"/>
            <a:ext cx="2071448" cy="537845"/>
          </a:xfrm>
          <a:prstGeom prst="rect">
            <a:avLst/>
          </a:prstGeom>
        </p:spPr>
        <p:txBody>
          <a:bodyPr anchor="t" rtlCol="false" tIns="0" lIns="0" bIns="0" rIns="0">
            <a:spAutoFit/>
          </a:bodyPr>
          <a:lstStyle/>
          <a:p>
            <a:pPr algn="ctr">
              <a:lnSpc>
                <a:spcPts val="4480"/>
              </a:lnSpc>
            </a:pPr>
            <a:r>
              <a:rPr lang="en-US" sz="3200">
                <a:solidFill>
                  <a:srgbClr val="2A2A2A"/>
                </a:solidFill>
                <a:latin typeface="Aileron Regular"/>
              </a:rPr>
              <a:t>Step 6</a:t>
            </a:r>
          </a:p>
        </p:txBody>
      </p:sp>
      <p:pic>
        <p:nvPicPr>
          <p:cNvPr name="Picture 32" id="3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181278" y="4041068"/>
            <a:ext cx="533475" cy="533475"/>
          </a:xfrm>
          <a:prstGeom prst="rect">
            <a:avLst/>
          </a:prstGeom>
        </p:spPr>
      </p:pic>
      <p:pic>
        <p:nvPicPr>
          <p:cNvPr name="Picture 33" id="3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855765" y="4041068"/>
            <a:ext cx="533475" cy="533475"/>
          </a:xfrm>
          <a:prstGeom prst="rect">
            <a:avLst/>
          </a:prstGeom>
        </p:spPr>
      </p:pic>
      <p:pic>
        <p:nvPicPr>
          <p:cNvPr name="Picture 34" id="3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555939" y="4041068"/>
            <a:ext cx="533475" cy="533475"/>
          </a:xfrm>
          <a:prstGeom prst="rect">
            <a:avLst/>
          </a:prstGeom>
        </p:spPr>
      </p:pic>
      <p:pic>
        <p:nvPicPr>
          <p:cNvPr name="Picture 35" id="3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355992" y="4041068"/>
            <a:ext cx="533475" cy="533475"/>
          </a:xfrm>
          <a:prstGeom prst="rect">
            <a:avLst/>
          </a:prstGeom>
        </p:spPr>
      </p:pic>
      <p:sp>
        <p:nvSpPr>
          <p:cNvPr name="TextBox 36" id="36"/>
          <p:cNvSpPr txBox="true"/>
          <p:nvPr/>
        </p:nvSpPr>
        <p:spPr>
          <a:xfrm rot="0">
            <a:off x="1016043" y="5316088"/>
            <a:ext cx="2553997" cy="405765"/>
          </a:xfrm>
          <a:prstGeom prst="rect">
            <a:avLst/>
          </a:prstGeom>
        </p:spPr>
        <p:txBody>
          <a:bodyPr anchor="t" rtlCol="false" tIns="0" lIns="0" bIns="0" rIns="0">
            <a:spAutoFit/>
          </a:bodyPr>
          <a:lstStyle/>
          <a:p>
            <a:pPr algn="ctr">
              <a:lnSpc>
                <a:spcPts val="3359"/>
              </a:lnSpc>
            </a:pPr>
            <a:r>
              <a:rPr lang="en-US" sz="2399">
                <a:solidFill>
                  <a:srgbClr val="EDEDED"/>
                </a:solidFill>
                <a:latin typeface="Aileron Regular"/>
              </a:rPr>
              <a:t>Get the data.</a:t>
            </a:r>
          </a:p>
        </p:txBody>
      </p:sp>
      <p:sp>
        <p:nvSpPr>
          <p:cNvPr name="TextBox 37" id="37"/>
          <p:cNvSpPr txBox="true"/>
          <p:nvPr/>
        </p:nvSpPr>
        <p:spPr>
          <a:xfrm rot="0">
            <a:off x="3738358" y="5316088"/>
            <a:ext cx="2553997" cy="2082165"/>
          </a:xfrm>
          <a:prstGeom prst="rect">
            <a:avLst/>
          </a:prstGeom>
        </p:spPr>
        <p:txBody>
          <a:bodyPr anchor="t" rtlCol="false" tIns="0" lIns="0" bIns="0" rIns="0">
            <a:spAutoFit/>
          </a:bodyPr>
          <a:lstStyle/>
          <a:p>
            <a:pPr algn="ctr">
              <a:lnSpc>
                <a:spcPts val="3359"/>
              </a:lnSpc>
            </a:pPr>
            <a:r>
              <a:rPr lang="en-US" sz="2399">
                <a:solidFill>
                  <a:srgbClr val="EDEDED"/>
                </a:solidFill>
                <a:latin typeface="Aileron Regular"/>
              </a:rPr>
              <a:t>Discover and visualize the data to gain insights.</a:t>
            </a:r>
          </a:p>
          <a:p>
            <a:pPr algn="ctr">
              <a:lnSpc>
                <a:spcPts val="3359"/>
              </a:lnSpc>
            </a:pPr>
          </a:p>
          <a:p>
            <a:pPr algn="ctr">
              <a:lnSpc>
                <a:spcPts val="3359"/>
              </a:lnSpc>
            </a:pPr>
          </a:p>
        </p:txBody>
      </p:sp>
      <p:sp>
        <p:nvSpPr>
          <p:cNvPr name="TextBox 38" id="38"/>
          <p:cNvSpPr txBox="true"/>
          <p:nvPr/>
        </p:nvSpPr>
        <p:spPr>
          <a:xfrm rot="0">
            <a:off x="6448016" y="5316088"/>
            <a:ext cx="2553997" cy="1663383"/>
          </a:xfrm>
          <a:prstGeom prst="rect">
            <a:avLst/>
          </a:prstGeom>
        </p:spPr>
        <p:txBody>
          <a:bodyPr anchor="t" rtlCol="false" tIns="0" lIns="0" bIns="0" rIns="0">
            <a:spAutoFit/>
          </a:bodyPr>
          <a:lstStyle/>
          <a:p>
            <a:pPr algn="ctr">
              <a:lnSpc>
                <a:spcPts val="3342"/>
              </a:lnSpc>
            </a:pPr>
            <a:r>
              <a:rPr lang="en-US" sz="2387">
                <a:solidFill>
                  <a:srgbClr val="EDEDED"/>
                </a:solidFill>
                <a:latin typeface="Aileron Regular"/>
              </a:rPr>
              <a:t>Prepare the data for Machine Learning algorithms.</a:t>
            </a:r>
          </a:p>
        </p:txBody>
      </p:sp>
      <p:sp>
        <p:nvSpPr>
          <p:cNvPr name="TextBox 39" id="39"/>
          <p:cNvSpPr txBox="true"/>
          <p:nvPr/>
        </p:nvSpPr>
        <p:spPr>
          <a:xfrm rot="0">
            <a:off x="9122503" y="4896988"/>
            <a:ext cx="2553997" cy="1663383"/>
          </a:xfrm>
          <a:prstGeom prst="rect">
            <a:avLst/>
          </a:prstGeom>
        </p:spPr>
        <p:txBody>
          <a:bodyPr anchor="t" rtlCol="false" tIns="0" lIns="0" bIns="0" rIns="0">
            <a:spAutoFit/>
          </a:bodyPr>
          <a:lstStyle/>
          <a:p>
            <a:pPr algn="ctr">
              <a:lnSpc>
                <a:spcPts val="3342"/>
              </a:lnSpc>
            </a:pPr>
          </a:p>
          <a:p>
            <a:pPr algn="ctr">
              <a:lnSpc>
                <a:spcPts val="3342"/>
              </a:lnSpc>
            </a:pPr>
            <a:r>
              <a:rPr lang="en-US" sz="2387">
                <a:solidFill>
                  <a:srgbClr val="EDEDED"/>
                </a:solidFill>
                <a:latin typeface="Aileron Regular"/>
              </a:rPr>
              <a:t>Select a model and train it.</a:t>
            </a:r>
          </a:p>
          <a:p>
            <a:pPr algn="ctr">
              <a:lnSpc>
                <a:spcPts val="3342"/>
              </a:lnSpc>
            </a:pPr>
          </a:p>
        </p:txBody>
      </p:sp>
      <p:sp>
        <p:nvSpPr>
          <p:cNvPr name="TextBox 40" id="40"/>
          <p:cNvSpPr txBox="true"/>
          <p:nvPr/>
        </p:nvSpPr>
        <p:spPr>
          <a:xfrm rot="0">
            <a:off x="11890815" y="5316088"/>
            <a:ext cx="2553997" cy="824865"/>
          </a:xfrm>
          <a:prstGeom prst="rect">
            <a:avLst/>
          </a:prstGeom>
        </p:spPr>
        <p:txBody>
          <a:bodyPr anchor="t" rtlCol="false" tIns="0" lIns="0" bIns="0" rIns="0">
            <a:spAutoFit/>
          </a:bodyPr>
          <a:lstStyle/>
          <a:p>
            <a:pPr algn="ctr">
              <a:lnSpc>
                <a:spcPts val="3359"/>
              </a:lnSpc>
            </a:pPr>
            <a:r>
              <a:rPr lang="en-US" sz="2399">
                <a:solidFill>
                  <a:srgbClr val="EDEDED"/>
                </a:solidFill>
                <a:latin typeface="Aileron Regular"/>
              </a:rPr>
              <a:t>Fine-tune your model.</a:t>
            </a:r>
          </a:p>
        </p:txBody>
      </p:sp>
      <p:sp>
        <p:nvSpPr>
          <p:cNvPr name="TextBox 41" id="41"/>
          <p:cNvSpPr txBox="true"/>
          <p:nvPr/>
        </p:nvSpPr>
        <p:spPr>
          <a:xfrm rot="0">
            <a:off x="14613130" y="5316088"/>
            <a:ext cx="2553997" cy="824865"/>
          </a:xfrm>
          <a:prstGeom prst="rect">
            <a:avLst/>
          </a:prstGeom>
        </p:spPr>
        <p:txBody>
          <a:bodyPr anchor="t" rtlCol="false" tIns="0" lIns="0" bIns="0" rIns="0">
            <a:spAutoFit/>
          </a:bodyPr>
          <a:lstStyle/>
          <a:p>
            <a:pPr algn="ctr">
              <a:lnSpc>
                <a:spcPts val="3359"/>
              </a:lnSpc>
            </a:pPr>
            <a:r>
              <a:rPr lang="en-US" sz="2399">
                <a:solidFill>
                  <a:srgbClr val="FFFFFF"/>
                </a:solidFill>
                <a:latin typeface="Aileron Regular"/>
              </a:rPr>
              <a:t>Present your model</a:t>
            </a:r>
          </a:p>
        </p:txBody>
      </p:sp>
      <p:pic>
        <p:nvPicPr>
          <p:cNvPr name="Picture 42" id="42"/>
          <p:cNvPicPr>
            <a:picLocks noChangeAspect="true"/>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385425">
            <a:off x="-3533791" y="-5490095"/>
            <a:ext cx="8229600" cy="822960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A2A2A"/>
        </a:solidFill>
      </p:bgPr>
    </p:bg>
    <p:spTree>
      <p:nvGrpSpPr>
        <p:cNvPr id="1" name=""/>
        <p:cNvGrpSpPr/>
        <p:nvPr/>
      </p:nvGrpSpPr>
      <p:grpSpPr>
        <a:xfrm>
          <a:off x="0" y="0"/>
          <a:ext cx="0" cy="0"/>
          <a:chOff x="0" y="0"/>
          <a:chExt cx="0" cy="0"/>
        </a:xfrm>
      </p:grpSpPr>
      <p:sp>
        <p:nvSpPr>
          <p:cNvPr name="TextBox 2" id="2"/>
          <p:cNvSpPr txBox="true"/>
          <p:nvPr/>
        </p:nvSpPr>
        <p:spPr>
          <a:xfrm rot="0">
            <a:off x="1368218" y="2583072"/>
            <a:ext cx="14645832" cy="2560428"/>
          </a:xfrm>
          <a:prstGeom prst="rect">
            <a:avLst/>
          </a:prstGeom>
        </p:spPr>
        <p:txBody>
          <a:bodyPr anchor="t" rtlCol="false" tIns="0" lIns="0" bIns="0" rIns="0">
            <a:spAutoFit/>
          </a:bodyPr>
          <a:lstStyle/>
          <a:p>
            <a:pPr marL="678250" indent="-339125" lvl="1">
              <a:lnSpc>
                <a:spcPts val="4083"/>
              </a:lnSpc>
              <a:buFont typeface="Arial"/>
              <a:buChar char="•"/>
            </a:pPr>
            <a:r>
              <a:rPr lang="en-US" sz="3141">
                <a:solidFill>
                  <a:srgbClr val="EDEDED"/>
                </a:solidFill>
                <a:latin typeface="Aileron Regular"/>
              </a:rPr>
              <a:t>df.</a:t>
            </a:r>
            <a:r>
              <a:rPr lang="en-US" sz="3141">
                <a:solidFill>
                  <a:srgbClr val="EDEDED"/>
                </a:solidFill>
                <a:latin typeface="Aileron Regular"/>
              </a:rPr>
              <a:t>info(</a:t>
            </a:r>
            <a:r>
              <a:rPr lang="en-US" sz="3141">
                <a:solidFill>
                  <a:srgbClr val="EDEDED"/>
                </a:solidFill>
                <a:latin typeface="Aileron Regular"/>
              </a:rPr>
              <a:t>),describe(),head() are probably one of the first things we want to inspect having a pandas dataframe; showing feature names, limits/stats and and a few first columns respectively, to get a some initial impression of the data</a:t>
            </a:r>
          </a:p>
          <a:p>
            <a:pPr>
              <a:lnSpc>
                <a:spcPts val="4083"/>
              </a:lnSpc>
            </a:pPr>
          </a:p>
        </p:txBody>
      </p:sp>
      <p:pic>
        <p:nvPicPr>
          <p:cNvPr name="Picture 3" id="3"/>
          <p:cNvPicPr>
            <a:picLocks noChangeAspect="true"/>
          </p:cNvPicPr>
          <p:nvPr/>
        </p:nvPicPr>
        <p:blipFill>
          <a:blip r:embed="rId2"/>
          <a:srcRect l="0" t="0" r="0" b="0"/>
          <a:stretch>
            <a:fillRect/>
          </a:stretch>
        </p:blipFill>
        <p:spPr>
          <a:xfrm flipH="false" flipV="false" rot="0">
            <a:off x="1575469" y="5633094"/>
            <a:ext cx="14438581" cy="2966342"/>
          </a:xfrm>
          <a:prstGeom prst="rect">
            <a:avLst/>
          </a:prstGeom>
        </p:spPr>
      </p:pic>
      <p:sp>
        <p:nvSpPr>
          <p:cNvPr name="TextBox 4" id="4"/>
          <p:cNvSpPr txBox="true"/>
          <p:nvPr/>
        </p:nvSpPr>
        <p:spPr>
          <a:xfrm rot="0">
            <a:off x="1368218" y="772343"/>
            <a:ext cx="10496219" cy="1152525"/>
          </a:xfrm>
          <a:prstGeom prst="rect">
            <a:avLst/>
          </a:prstGeom>
        </p:spPr>
        <p:txBody>
          <a:bodyPr anchor="t" rtlCol="false" tIns="0" lIns="0" bIns="0" rIns="0">
            <a:spAutoFit/>
          </a:bodyPr>
          <a:lstStyle/>
          <a:p>
            <a:pPr>
              <a:lnSpc>
                <a:spcPts val="9000"/>
              </a:lnSpc>
            </a:pPr>
            <a:r>
              <a:rPr lang="en-US" sz="7500">
                <a:solidFill>
                  <a:srgbClr val="EDEDED"/>
                </a:solidFill>
                <a:latin typeface="Aileron Regular Bold"/>
              </a:rPr>
              <a:t>Data Prepration</a:t>
            </a:r>
          </a:p>
        </p:txBody>
      </p:sp>
      <p:pic>
        <p:nvPicPr>
          <p:cNvPr name="Picture 5" id="5"/>
          <p:cNvPicPr>
            <a:picLocks noChangeAspect="true"/>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7385425">
            <a:off x="-3533791" y="-5490095"/>
            <a:ext cx="8229600" cy="8229600"/>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224544" y="1028700"/>
            <a:ext cx="8229600" cy="82296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98313" y="6461387"/>
            <a:ext cx="5110359" cy="3264242"/>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085564" y="1366165"/>
            <a:ext cx="2902804" cy="4114800"/>
          </a:xfrm>
          <a:prstGeom prst="rect">
            <a:avLst/>
          </a:prstGeom>
        </p:spPr>
      </p:pic>
      <p:sp>
        <p:nvSpPr>
          <p:cNvPr name="TextBox 5" id="5"/>
          <p:cNvSpPr txBox="true"/>
          <p:nvPr/>
        </p:nvSpPr>
        <p:spPr>
          <a:xfrm rot="0">
            <a:off x="5224544" y="4500562"/>
            <a:ext cx="8861020" cy="1285875"/>
          </a:xfrm>
          <a:prstGeom prst="rect">
            <a:avLst/>
          </a:prstGeom>
        </p:spPr>
        <p:txBody>
          <a:bodyPr anchor="t" rtlCol="false" tIns="0" lIns="0" bIns="0" rIns="0">
            <a:spAutoFit/>
          </a:bodyPr>
          <a:lstStyle/>
          <a:p>
            <a:pPr>
              <a:lnSpc>
                <a:spcPts val="10199"/>
              </a:lnSpc>
            </a:pPr>
            <a:r>
              <a:rPr lang="en-US" sz="8499">
                <a:solidFill>
                  <a:srgbClr val="2A2A2A"/>
                </a:solidFill>
                <a:latin typeface="Aileron Regular Bold"/>
              </a:rPr>
              <a:t>DATA ANALYSIS</a:t>
            </a:r>
          </a:p>
        </p:txBody>
      </p:sp>
      <p:pic>
        <p:nvPicPr>
          <p:cNvPr name="Picture 6" id="6"/>
          <p:cNvPicPr>
            <a:picLocks noChangeAspect="true"/>
          </p:cNvPicPr>
          <p:nvPr/>
        </p:nvPicPr>
        <p:blipFill>
          <a:blip r:embed="rId8">
            <a:alphaModFix amt="19999"/>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7385425">
            <a:off x="-3533791" y="-5490095"/>
            <a:ext cx="8229600" cy="8229600"/>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A2A2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994" r="2215" b="0"/>
          <a:stretch>
            <a:fillRect/>
          </a:stretch>
        </p:blipFill>
        <p:spPr>
          <a:xfrm flipH="false" flipV="false" rot="0">
            <a:off x="7246647" y="539348"/>
            <a:ext cx="9653522" cy="9208304"/>
          </a:xfrm>
          <a:prstGeom prst="rect">
            <a:avLst/>
          </a:prstGeom>
        </p:spPr>
      </p:pic>
      <p:sp>
        <p:nvSpPr>
          <p:cNvPr name="TextBox 3" id="3"/>
          <p:cNvSpPr txBox="true"/>
          <p:nvPr/>
        </p:nvSpPr>
        <p:spPr>
          <a:xfrm rot="0">
            <a:off x="740260" y="4562475"/>
            <a:ext cx="6506387" cy="1152525"/>
          </a:xfrm>
          <a:prstGeom prst="rect">
            <a:avLst/>
          </a:prstGeom>
        </p:spPr>
        <p:txBody>
          <a:bodyPr anchor="t" rtlCol="false" tIns="0" lIns="0" bIns="0" rIns="0">
            <a:spAutoFit/>
          </a:bodyPr>
          <a:lstStyle/>
          <a:p>
            <a:pPr>
              <a:lnSpc>
                <a:spcPts val="9000"/>
              </a:lnSpc>
            </a:pPr>
            <a:r>
              <a:rPr lang="en-US" sz="7500">
                <a:solidFill>
                  <a:srgbClr val="EDEDED"/>
                </a:solidFill>
                <a:latin typeface="Aileron Regular Bold"/>
              </a:rPr>
              <a:t>Scatter Matrix</a:t>
            </a:r>
          </a:p>
        </p:txBody>
      </p:sp>
      <p:pic>
        <p:nvPicPr>
          <p:cNvPr name="Picture 4" id="4"/>
          <p:cNvPicPr>
            <a:picLocks noChangeAspect="true"/>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7385425">
            <a:off x="-3533791" y="-5490095"/>
            <a:ext cx="8229600" cy="8229600"/>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A2A2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88068" y="1829327"/>
            <a:ext cx="11027695" cy="7242068"/>
          </a:xfrm>
          <a:prstGeom prst="rect">
            <a:avLst/>
          </a:prstGeom>
        </p:spPr>
      </p:pic>
      <p:sp>
        <p:nvSpPr>
          <p:cNvPr name="TextBox 3" id="3"/>
          <p:cNvSpPr txBox="true"/>
          <p:nvPr/>
        </p:nvSpPr>
        <p:spPr>
          <a:xfrm rot="0">
            <a:off x="12334680" y="3143514"/>
            <a:ext cx="5563901" cy="3961873"/>
          </a:xfrm>
          <a:prstGeom prst="rect">
            <a:avLst/>
          </a:prstGeom>
        </p:spPr>
        <p:txBody>
          <a:bodyPr anchor="t" rtlCol="false" tIns="0" lIns="0" bIns="0" rIns="0">
            <a:spAutoFit/>
          </a:bodyPr>
          <a:lstStyle/>
          <a:p>
            <a:pPr marL="656661" indent="-328330" lvl="1">
              <a:lnSpc>
                <a:spcPts val="3953"/>
              </a:lnSpc>
              <a:buFont typeface="Arial"/>
              <a:buChar char="•"/>
            </a:pPr>
            <a:r>
              <a:rPr lang="en-US" sz="3041">
                <a:solidFill>
                  <a:srgbClr val="EDEDED"/>
                </a:solidFill>
                <a:latin typeface="Aileron Regular"/>
              </a:rPr>
              <a:t>This plot reveals a few things. First, the correlation is indeed very strong;</a:t>
            </a:r>
          </a:p>
          <a:p>
            <a:pPr>
              <a:lnSpc>
                <a:spcPts val="3953"/>
              </a:lnSpc>
            </a:pPr>
          </a:p>
          <a:p>
            <a:pPr marL="656661" indent="-328330" lvl="1">
              <a:lnSpc>
                <a:spcPts val="3953"/>
              </a:lnSpc>
              <a:buFont typeface="Arial"/>
              <a:buChar char="•"/>
            </a:pPr>
            <a:r>
              <a:rPr lang="en-US" sz="3041">
                <a:solidFill>
                  <a:srgbClr val="EDEDED"/>
                </a:solidFill>
                <a:latin typeface="Aileron Regular"/>
              </a:rPr>
              <a:t> you can clearly see the upward trend and the points are not too dispersed.</a:t>
            </a:r>
          </a:p>
        </p:txBody>
      </p:sp>
      <p:pic>
        <p:nvPicPr>
          <p:cNvPr name="Picture 4" id="4"/>
          <p:cNvPicPr>
            <a:picLocks noChangeAspect="true"/>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7385425">
            <a:off x="-3533791" y="-5490095"/>
            <a:ext cx="8229600" cy="822960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A2A2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873985" y="2098034"/>
            <a:ext cx="11675847" cy="6090931"/>
          </a:xfrm>
          <a:prstGeom prst="rect">
            <a:avLst/>
          </a:prstGeom>
        </p:spPr>
      </p:pic>
      <p:sp>
        <p:nvSpPr>
          <p:cNvPr name="TextBox 3" id="3"/>
          <p:cNvSpPr txBox="true"/>
          <p:nvPr/>
        </p:nvSpPr>
        <p:spPr>
          <a:xfrm rot="0">
            <a:off x="1028700" y="3990975"/>
            <a:ext cx="6506387" cy="2295525"/>
          </a:xfrm>
          <a:prstGeom prst="rect">
            <a:avLst/>
          </a:prstGeom>
        </p:spPr>
        <p:txBody>
          <a:bodyPr anchor="t" rtlCol="false" tIns="0" lIns="0" bIns="0" rIns="0">
            <a:spAutoFit/>
          </a:bodyPr>
          <a:lstStyle/>
          <a:p>
            <a:pPr>
              <a:lnSpc>
                <a:spcPts val="9000"/>
              </a:lnSpc>
            </a:pPr>
            <a:r>
              <a:rPr lang="en-US" sz="7500">
                <a:solidFill>
                  <a:srgbClr val="EDEDED"/>
                </a:solidFill>
                <a:latin typeface="Aileron Regular Bold"/>
              </a:rPr>
              <a:t>Ocean Proximity</a:t>
            </a:r>
          </a:p>
        </p:txBody>
      </p:sp>
      <p:pic>
        <p:nvPicPr>
          <p:cNvPr name="Picture 4" id="4"/>
          <p:cNvPicPr>
            <a:picLocks noChangeAspect="true"/>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7385425">
            <a:off x="-3533791" y="-5490095"/>
            <a:ext cx="8229600" cy="8229600"/>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A2A2A"/>
        </a:solidFill>
      </p:bgPr>
    </p:bg>
    <p:spTree>
      <p:nvGrpSpPr>
        <p:cNvPr id="1" name=""/>
        <p:cNvGrpSpPr/>
        <p:nvPr/>
      </p:nvGrpSpPr>
      <p:grpSpPr>
        <a:xfrm>
          <a:off x="0" y="0"/>
          <a:ext cx="0" cy="0"/>
          <a:chOff x="0" y="0"/>
          <a:chExt cx="0" cy="0"/>
        </a:xfrm>
      </p:grpSpPr>
      <p:sp>
        <p:nvSpPr>
          <p:cNvPr name="TextBox 2" id="2"/>
          <p:cNvSpPr txBox="true"/>
          <p:nvPr/>
        </p:nvSpPr>
        <p:spPr>
          <a:xfrm rot="0">
            <a:off x="1368218" y="772343"/>
            <a:ext cx="10496219" cy="1152525"/>
          </a:xfrm>
          <a:prstGeom prst="rect">
            <a:avLst/>
          </a:prstGeom>
        </p:spPr>
        <p:txBody>
          <a:bodyPr anchor="t" rtlCol="false" tIns="0" lIns="0" bIns="0" rIns="0">
            <a:spAutoFit/>
          </a:bodyPr>
          <a:lstStyle/>
          <a:p>
            <a:pPr>
              <a:lnSpc>
                <a:spcPts val="9000"/>
              </a:lnSpc>
            </a:pPr>
            <a:r>
              <a:rPr lang="en-US" sz="7500">
                <a:solidFill>
                  <a:srgbClr val="EDEDED"/>
                </a:solidFill>
                <a:latin typeface="Aileron Regular Bold"/>
              </a:rPr>
              <a:t>EDA Conclusions</a:t>
            </a:r>
          </a:p>
        </p:txBody>
      </p:sp>
      <p:sp>
        <p:nvSpPr>
          <p:cNvPr name="TextBox 3" id="3"/>
          <p:cNvSpPr txBox="true"/>
          <p:nvPr/>
        </p:nvSpPr>
        <p:spPr>
          <a:xfrm rot="0">
            <a:off x="1368218" y="2751387"/>
            <a:ext cx="14645832" cy="5646528"/>
          </a:xfrm>
          <a:prstGeom prst="rect">
            <a:avLst/>
          </a:prstGeom>
        </p:spPr>
        <p:txBody>
          <a:bodyPr anchor="t" rtlCol="false" tIns="0" lIns="0" bIns="0" rIns="0">
            <a:spAutoFit/>
          </a:bodyPr>
          <a:lstStyle/>
          <a:p>
            <a:pPr>
              <a:lnSpc>
                <a:spcPts val="4083"/>
              </a:lnSpc>
            </a:pPr>
            <a:r>
              <a:rPr lang="en-US" sz="3141">
                <a:solidFill>
                  <a:srgbClr val="EDEDED"/>
                </a:solidFill>
                <a:latin typeface="Aileron Regular"/>
              </a:rPr>
              <a:t>Conclusions from EDA:</a:t>
            </a:r>
          </a:p>
          <a:p>
            <a:pPr>
              <a:lnSpc>
                <a:spcPts val="4083"/>
              </a:lnSpc>
            </a:pPr>
          </a:p>
          <a:p>
            <a:pPr marL="678250" indent="-339125" lvl="1">
              <a:lnSpc>
                <a:spcPts val="4083"/>
              </a:lnSpc>
              <a:buFont typeface="Arial"/>
              <a:buChar char="•"/>
            </a:pPr>
            <a:r>
              <a:rPr lang="en-US" sz="3141">
                <a:solidFill>
                  <a:srgbClr val="EDEDED"/>
                </a:solidFill>
                <a:latin typeface="Aileron Regular"/>
              </a:rPr>
              <a:t>1) There are outliers in all features .</a:t>
            </a:r>
          </a:p>
          <a:p>
            <a:pPr marL="678250" indent="-339125" lvl="1">
              <a:lnSpc>
                <a:spcPts val="4083"/>
              </a:lnSpc>
              <a:buFont typeface="Arial"/>
              <a:buChar char="•"/>
            </a:pPr>
            <a:r>
              <a:rPr lang="en-US" sz="3141">
                <a:solidFill>
                  <a:srgbClr val="EDEDED"/>
                </a:solidFill>
                <a:latin typeface="Aileron Regular"/>
              </a:rPr>
              <a:t>2) In general, the distribution is close to normal</a:t>
            </a:r>
          </a:p>
          <a:p>
            <a:pPr marL="678250" indent="-339125" lvl="1">
              <a:lnSpc>
                <a:spcPts val="4083"/>
              </a:lnSpc>
              <a:buFont typeface="Arial"/>
              <a:buChar char="•"/>
            </a:pPr>
            <a:r>
              <a:rPr lang="en-US" sz="3141">
                <a:solidFill>
                  <a:srgbClr val="EDEDED"/>
                </a:solidFill>
                <a:latin typeface="Aileron Regular"/>
              </a:rPr>
              <a:t>3) High correlation (~0.7) between target variable(median_house_value) and median_income</a:t>
            </a:r>
          </a:p>
          <a:p>
            <a:pPr marL="678250" indent="-339125" lvl="1">
              <a:lnSpc>
                <a:spcPts val="4083"/>
              </a:lnSpc>
              <a:buFont typeface="Arial"/>
              <a:buChar char="•"/>
            </a:pPr>
            <a:r>
              <a:rPr lang="en-US" sz="3141">
                <a:solidFill>
                  <a:srgbClr val="EDEDED"/>
                </a:solidFill>
                <a:latin typeface="Aileron Regular"/>
              </a:rPr>
              <a:t>4) High correlation between features, this is multicollinearity</a:t>
            </a:r>
          </a:p>
          <a:p>
            <a:pPr marL="678250" indent="-339125" lvl="1">
              <a:lnSpc>
                <a:spcPts val="4083"/>
              </a:lnSpc>
              <a:buFont typeface="Arial"/>
              <a:buChar char="•"/>
            </a:pPr>
            <a:r>
              <a:rPr lang="en-US" sz="3141">
                <a:solidFill>
                  <a:srgbClr val="EDEDED"/>
                </a:solidFill>
                <a:latin typeface="Aileron Regular"/>
              </a:rPr>
              <a:t>5) Features of longitude and latitude are valuable information, use this in feature generation</a:t>
            </a:r>
          </a:p>
          <a:p>
            <a:pPr marL="678250" indent="-339125" lvl="1">
              <a:lnSpc>
                <a:spcPts val="4083"/>
              </a:lnSpc>
              <a:buFont typeface="Arial"/>
              <a:buChar char="•"/>
            </a:pPr>
            <a:r>
              <a:rPr lang="en-US" sz="3141">
                <a:solidFill>
                  <a:srgbClr val="EDEDED"/>
                </a:solidFill>
                <a:latin typeface="Aileron Regular"/>
              </a:rPr>
              <a:t>6) Houses (&lt;1H OCEAN) the largest number</a:t>
            </a:r>
          </a:p>
          <a:p>
            <a:pPr>
              <a:lnSpc>
                <a:spcPts val="4083"/>
              </a:lnSpc>
            </a:pPr>
          </a:p>
        </p:txBody>
      </p:sp>
      <p:pic>
        <p:nvPicPr>
          <p:cNvPr name="Picture 4" id="4"/>
          <p:cNvPicPr>
            <a:picLocks noChangeAspect="true"/>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385425">
            <a:off x="-3533791" y="-5490095"/>
            <a:ext cx="82296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DAFReUuvHow</dc:identifier>
  <dcterms:modified xsi:type="dcterms:W3CDTF">2011-08-01T06:04:30Z</dcterms:modified>
  <cp:revision>1</cp:revision>
  <dc:title>House Price Prediction</dc:title>
</cp:coreProperties>
</file>